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85" r:id="rId2"/>
    <p:sldId id="286" r:id="rId3"/>
    <p:sldId id="288" r:id="rId4"/>
    <p:sldId id="283" r:id="rId5"/>
    <p:sldId id="256" r:id="rId6"/>
    <p:sldId id="258" r:id="rId7"/>
    <p:sldId id="264" r:id="rId8"/>
    <p:sldId id="265" r:id="rId9"/>
    <p:sldId id="266" r:id="rId10"/>
    <p:sldId id="267" r:id="rId11"/>
    <p:sldId id="269" r:id="rId12"/>
    <p:sldId id="270" r:id="rId13"/>
    <p:sldId id="271" r:id="rId14"/>
    <p:sldId id="273" r:id="rId15"/>
    <p:sldId id="274" r:id="rId16"/>
    <p:sldId id="275" r:id="rId17"/>
    <p:sldId id="276" r:id="rId18"/>
    <p:sldId id="262" r:id="rId19"/>
    <p:sldId id="277" r:id="rId20"/>
    <p:sldId id="278" r:id="rId21"/>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udio Alberto del Pino Felber" initials="CAdPF" lastIdx="1" clrIdx="0">
    <p:extLst>
      <p:ext uri="{19B8F6BF-5375-455C-9EA6-DF929625EA0E}">
        <p15:presenceInfo xmlns:p15="http://schemas.microsoft.com/office/powerpoint/2012/main" userId="S::cdelpino@isubercaseaux.cl::3a5c6bb6-96ed-4d86-b3ff-5e5bb4d722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E15"/>
    <a:srgbClr val="FFFFCC"/>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5-03T17:41:00.649" idx="1">
    <p:pos x="7680" y="0"/>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3161157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1567153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736862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3510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382942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406706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268783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4145215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181512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40311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5/4/2021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‹Nº›</a:t>
            </a:fld>
            <a:endParaRPr lang="en-US"/>
          </a:p>
        </p:txBody>
      </p:sp>
    </p:spTree>
    <p:extLst>
      <p:ext uri="{BB962C8B-B14F-4D97-AF65-F5344CB8AC3E}">
        <p14:creationId xmlns:p14="http://schemas.microsoft.com/office/powerpoint/2010/main" val="1288635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5/4/2021</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‹Nº›</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425113"/>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omments" Target="../comments/comment5.xml"/><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omments" Target="../comments/comment6.xml"/><Relationship Id="rId3" Type="http://schemas.openxmlformats.org/officeDocument/2006/relationships/image" Target="../media/image9.png"/><Relationship Id="rId7" Type="http://schemas.microsoft.com/office/2017/06/relationships/model3d" Target="../media/model3d1.glb"/><Relationship Id="rId12" Type="http://schemas.openxmlformats.org/officeDocument/2006/relationships/image" Target="../media/image21.sv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0.sv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jp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10.svg"/><Relationship Id="rId9" Type="http://schemas.openxmlformats.org/officeDocument/2006/relationships/image" Target="../media/image27.sv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17/06/relationships/model3d" Target="../media/model3d2.glb"/><Relationship Id="rId4" Type="http://schemas.openxmlformats.org/officeDocument/2006/relationships/image" Target="../media/image10.svg"/><Relationship Id="rId9"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jpg"/><Relationship Id="rId1" Type="http://schemas.openxmlformats.org/officeDocument/2006/relationships/slideLayout" Target="../slideLayouts/slideLayout1.xml"/><Relationship Id="rId5" Type="http://schemas.openxmlformats.org/officeDocument/2006/relationships/comments" Target="../comments/comment8.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comments" Target="../comments/comment9.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Layout" Target="../slideLayouts/slideLayout1.xml"/><Relationship Id="rId5" Type="http://schemas.openxmlformats.org/officeDocument/2006/relationships/comments" Target="../comments/comment11.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comments" Target="../comments/comment12.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5.jp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comments" Target="../comments/comment4.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9837B8-07FD-4D32-9038-8B83EE9B81E5}"/>
              </a:ext>
            </a:extLst>
          </p:cNvPr>
          <p:cNvSpPr txBox="1"/>
          <p:nvPr/>
        </p:nvSpPr>
        <p:spPr>
          <a:xfrm>
            <a:off x="914400" y="743506"/>
            <a:ext cx="10508973" cy="5268109"/>
          </a:xfrm>
          <a:prstGeom prst="rect">
            <a:avLst/>
          </a:prstGeom>
          <a:noFill/>
        </p:spPr>
        <p:txBody>
          <a:bodyPr wrap="square" rtlCol="0">
            <a:spAutoFit/>
          </a:bodyPr>
          <a:lstStyle/>
          <a:p>
            <a:pPr marL="457200" algn="just" fontAlgn="t">
              <a:lnSpc>
                <a:spcPts val="2160"/>
              </a:lnSpc>
              <a:spcAft>
                <a:spcPts val="750"/>
              </a:spcAft>
            </a:pPr>
            <a:r>
              <a:rPr lang="es-CL" sz="1800" dirty="0">
                <a:solidFill>
                  <a:srgbClr val="505050"/>
                </a:solidFill>
                <a:effectLst/>
                <a:latin typeface="Gotham-Rounded-Book"/>
                <a:ea typeface="Times New Roman" panose="02020603050405020304" pitchFamily="18" charset="0"/>
                <a:cs typeface="Times New Roman" panose="02020603050405020304" pitchFamily="18" charset="0"/>
              </a:rPr>
              <a:t>1. ¿Por qué la contabilidad de la innovación es importante? ¿Cómo la aplicarías en tu startup? Da un ejemplo concreto</a:t>
            </a: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CL" dirty="0">
              <a:solidFill>
                <a:srgbClr val="202124"/>
              </a:solidFill>
              <a:latin typeface="Arial" panose="020B0604020202020204" pitchFamily="34" charset="0"/>
            </a:endParaRPr>
          </a:p>
          <a:p>
            <a:pPr marL="457200" algn="just">
              <a:lnSpc>
                <a:spcPts val="2160"/>
              </a:lnSpc>
              <a:spcAft>
                <a:spcPts val="800"/>
              </a:spcAft>
            </a:pPr>
            <a:r>
              <a:rPr lang="es-CL"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Es importante porque debemos medir el progreso de nuestro emprendimiento, y validar lo que se ha aprendido, nos permite ver en qué momento hemos dejado de avanzar y tomar decisiones de perseverar o pivotear.</a:t>
            </a: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ts val="2160"/>
              </a:lnSpc>
              <a:spcAft>
                <a:spcPts val="800"/>
              </a:spcAft>
            </a:pPr>
            <a:r>
              <a:rPr lang="es-CL"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Se inicia con MPV centrándose en una aplicación de realidad aumentada de fácil uso para los usuarios.</a:t>
            </a: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ts val="2160"/>
              </a:lnSpc>
              <a:spcAft>
                <a:spcPts val="800"/>
              </a:spcAft>
            </a:pPr>
            <a:r>
              <a:rPr lang="es-CL"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Se da a conocer el MPV a los posibles usuarios para poder realizar las mejoras al diseño del producto mínimo, para demostrar que el aprendizaje está validado podríamos tomar como referencia el aumento de usuarios en utilizar la aplicación una vez efectuado los cambios o el comportamiento de estos usuarios. </a:t>
            </a: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CL" dirty="0">
              <a:solidFill>
                <a:srgbClr val="202124"/>
              </a:solidFill>
              <a:latin typeface="Arial" panose="020B0604020202020204" pitchFamily="34" charset="0"/>
            </a:endParaRPr>
          </a:p>
          <a:p>
            <a:pPr algn="just"/>
            <a:endParaRPr lang="es-CL" dirty="0">
              <a:solidFill>
                <a:srgbClr val="202124"/>
              </a:solidFill>
              <a:latin typeface="Arial" panose="020B0604020202020204" pitchFamily="34" charset="0"/>
            </a:endParaRPr>
          </a:p>
          <a:p>
            <a:pPr algn="just"/>
            <a:endParaRPr lang="es-CL" dirty="0">
              <a:solidFill>
                <a:srgbClr val="202124"/>
              </a:solidFill>
              <a:latin typeface="Arial" panose="020B0604020202020204" pitchFamily="34" charset="0"/>
            </a:endParaRPr>
          </a:p>
          <a:p>
            <a:pPr algn="just"/>
            <a:endParaRPr lang="es-CL" dirty="0">
              <a:solidFill>
                <a:srgbClr val="202124"/>
              </a:solidFill>
              <a:latin typeface="Arial" panose="020B0604020202020204" pitchFamily="34" charset="0"/>
            </a:endParaRPr>
          </a:p>
          <a:p>
            <a:pPr algn="just"/>
            <a:endParaRPr lang="es-CL" dirty="0"/>
          </a:p>
        </p:txBody>
      </p:sp>
    </p:spTree>
    <p:extLst>
      <p:ext uri="{BB962C8B-B14F-4D97-AF65-F5344CB8AC3E}">
        <p14:creationId xmlns:p14="http://schemas.microsoft.com/office/powerpoint/2010/main" val="2600123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l="1822" r="1822"/>
          <a:stretch/>
        </p:blipFill>
        <p:spPr>
          <a:xfrm>
            <a:off x="4876800" y="0"/>
            <a:ext cx="7315200" cy="6710284"/>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AA4A8AB-71EC-4067-B526-E6F32B71DCB9}"/>
              </a:ext>
            </a:extLst>
          </p:cNvPr>
          <p:cNvSpPr txBox="1"/>
          <p:nvPr/>
        </p:nvSpPr>
        <p:spPr>
          <a:xfrm>
            <a:off x="800100" y="928468"/>
            <a:ext cx="2449537" cy="2739211"/>
          </a:xfrm>
          <a:prstGeom prst="rect">
            <a:avLst/>
          </a:prstGeom>
          <a:noFill/>
        </p:spPr>
        <p:txBody>
          <a:bodyPr wrap="square" rtlCol="0">
            <a:spAutoFit/>
          </a:bodyPr>
          <a:lstStyle/>
          <a:p>
            <a:pPr algn="ctr"/>
            <a:r>
              <a:rPr lang="es-MX" sz="2800" b="1" i="1" dirty="0"/>
              <a:t>Mónica</a:t>
            </a:r>
          </a:p>
          <a:p>
            <a:pPr algn="ctr"/>
            <a:endParaRPr lang="es-MX" sz="2800" b="1" i="1" dirty="0"/>
          </a:p>
          <a:p>
            <a:pPr algn="ctr"/>
            <a:r>
              <a:rPr lang="es-MX" sz="2800" b="1" i="1" dirty="0"/>
              <a:t>Tus Proyectos  </a:t>
            </a:r>
            <a:r>
              <a:rPr lang="es-MX" sz="1600" b="1" i="1" dirty="0"/>
              <a:t>hechos realidad</a:t>
            </a:r>
          </a:p>
          <a:p>
            <a:endParaRPr lang="es-MX" b="1" i="1" dirty="0"/>
          </a:p>
          <a:p>
            <a:endParaRPr lang="es-MX" b="1" i="1" dirty="0"/>
          </a:p>
          <a:p>
            <a:endParaRPr lang="es-MX" b="1" i="1" dirty="0"/>
          </a:p>
          <a:p>
            <a:endParaRPr lang="es-MX" b="1" i="1" dirty="0"/>
          </a:p>
        </p:txBody>
      </p:sp>
      <p:sp>
        <p:nvSpPr>
          <p:cNvPr id="14" name="Rectángulo 13">
            <a:extLst>
              <a:ext uri="{FF2B5EF4-FFF2-40B4-BE49-F238E27FC236}">
                <a16:creationId xmlns:a16="http://schemas.microsoft.com/office/drawing/2014/main" id="{32D1C9B0-C0AA-4112-AB4F-5A5BC4F89A45}"/>
              </a:ext>
            </a:extLst>
          </p:cNvPr>
          <p:cNvSpPr/>
          <p:nvPr/>
        </p:nvSpPr>
        <p:spPr>
          <a:xfrm>
            <a:off x="917770" y="2870931"/>
            <a:ext cx="2096966" cy="558064"/>
          </a:xfrm>
          <a:prstGeom prst="rect">
            <a:avLst/>
          </a:prstGeom>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Crea un nuevo Proyecto</a:t>
            </a:r>
            <a:endParaRPr lang="es-CL" dirty="0"/>
          </a:p>
        </p:txBody>
      </p:sp>
      <p:pic>
        <p:nvPicPr>
          <p:cNvPr id="8" name="Gráfico 7" descr="Reproducir con relleno sólido">
            <a:extLst>
              <a:ext uri="{FF2B5EF4-FFF2-40B4-BE49-F238E27FC236}">
                <a16:creationId xmlns:a16="http://schemas.microsoft.com/office/drawing/2014/main" id="{284E32AE-E0E3-45BD-AA20-9EAD9FD4C9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2915" y="5814279"/>
            <a:ext cx="695323" cy="695323"/>
          </a:xfrm>
          <a:prstGeom prst="rect">
            <a:avLst/>
          </a:prstGeom>
        </p:spPr>
      </p:pic>
      <p:pic>
        <p:nvPicPr>
          <p:cNvPr id="17" name="Gráfico 16" descr="Introducir con relleno sólido">
            <a:extLst>
              <a:ext uri="{FF2B5EF4-FFF2-40B4-BE49-F238E27FC236}">
                <a16:creationId xmlns:a16="http://schemas.microsoft.com/office/drawing/2014/main" id="{516F3388-A01E-4D26-BD7A-FBE393ED20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900" y="138845"/>
            <a:ext cx="650778" cy="650778"/>
          </a:xfrm>
          <a:prstGeom prst="rect">
            <a:avLst/>
          </a:prstGeom>
        </p:spPr>
      </p:pic>
    </p:spTree>
    <p:extLst>
      <p:ext uri="{BB962C8B-B14F-4D97-AF65-F5344CB8AC3E}">
        <p14:creationId xmlns:p14="http://schemas.microsoft.com/office/powerpoint/2010/main" val="3585558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14045" b="14045"/>
          <a:stretch/>
        </p:blipFill>
        <p:spPr>
          <a:xfrm>
            <a:off x="4876800" y="0"/>
            <a:ext cx="7315200" cy="6710284"/>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AA4A8AB-71EC-4067-B526-E6F32B71DCB9}"/>
              </a:ext>
            </a:extLst>
          </p:cNvPr>
          <p:cNvSpPr txBox="1"/>
          <p:nvPr/>
        </p:nvSpPr>
        <p:spPr>
          <a:xfrm>
            <a:off x="800100" y="922360"/>
            <a:ext cx="2449537" cy="4985980"/>
          </a:xfrm>
          <a:prstGeom prst="rect">
            <a:avLst/>
          </a:prstGeom>
          <a:noFill/>
        </p:spPr>
        <p:txBody>
          <a:bodyPr wrap="square" rtlCol="0">
            <a:spAutoFit/>
          </a:bodyPr>
          <a:lstStyle/>
          <a:p>
            <a:pPr algn="ctr"/>
            <a:r>
              <a:rPr lang="es-MX" sz="2800" b="1" i="1" dirty="0"/>
              <a:t>Mónica </a:t>
            </a:r>
          </a:p>
          <a:p>
            <a:pPr algn="ctr"/>
            <a:endParaRPr lang="es-MX" sz="2800" b="1" i="1" dirty="0"/>
          </a:p>
          <a:p>
            <a:r>
              <a:rPr lang="es-MX" sz="1600" b="1" i="1" dirty="0"/>
              <a:t>Enfoca la cámara de tu celular hacia el mueble que quieres restaurar, , el escáner será color verde cuando esté lista la captura.</a:t>
            </a:r>
          </a:p>
          <a:p>
            <a:endParaRPr lang="es-MX" sz="1600" b="1" i="1" dirty="0"/>
          </a:p>
          <a:p>
            <a:r>
              <a:rPr lang="es-MX" sz="1600" b="1" i="1" dirty="0"/>
              <a:t>Toma a lo menos tres imágenes en ángulos distintos, como se muestra en los iconos </a:t>
            </a:r>
          </a:p>
          <a:p>
            <a:endParaRPr lang="es-MX" sz="1600" b="1" i="1" dirty="0"/>
          </a:p>
          <a:p>
            <a:endParaRPr lang="es-MX" sz="1600" b="1" i="1" dirty="0"/>
          </a:p>
          <a:p>
            <a:endParaRPr lang="es-MX" sz="1600" b="1" i="1" dirty="0"/>
          </a:p>
          <a:p>
            <a:endParaRPr lang="es-MX" b="1" i="1" dirty="0"/>
          </a:p>
          <a:p>
            <a:endParaRPr lang="es-MX" b="1" i="1" dirty="0"/>
          </a:p>
          <a:p>
            <a:endParaRPr lang="es-MX" b="1" i="1" dirty="0"/>
          </a:p>
        </p:txBody>
      </p:sp>
      <p:pic>
        <p:nvPicPr>
          <p:cNvPr id="17" name="Gráfico 16" descr="Introducir con relleno sólido">
            <a:extLst>
              <a:ext uri="{FF2B5EF4-FFF2-40B4-BE49-F238E27FC236}">
                <a16:creationId xmlns:a16="http://schemas.microsoft.com/office/drawing/2014/main" id="{516F3388-A01E-4D26-BD7A-FBE393ED20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 y="138845"/>
            <a:ext cx="650778" cy="650778"/>
          </a:xfrm>
          <a:prstGeom prst="rect">
            <a:avLst/>
          </a:prstGeom>
        </p:spPr>
      </p:pic>
      <p:pic>
        <p:nvPicPr>
          <p:cNvPr id="6" name="Gráfico 5" descr="Código QR con relleno sólido">
            <a:extLst>
              <a:ext uri="{FF2B5EF4-FFF2-40B4-BE49-F238E27FC236}">
                <a16:creationId xmlns:a16="http://schemas.microsoft.com/office/drawing/2014/main" id="{E0450476-AE5F-4689-A0BA-5710EE2203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6100" y="2135941"/>
            <a:ext cx="3064709" cy="3064709"/>
          </a:xfrm>
          <a:prstGeom prst="rect">
            <a:avLst/>
          </a:prstGeom>
        </p:spPr>
      </p:pic>
      <mc:AlternateContent xmlns:mc="http://schemas.openxmlformats.org/markup-compatibility/2006">
        <mc:Choice xmlns:am3d="http://schemas.microsoft.com/office/drawing/2017/model3d" Requires="am3d">
          <p:graphicFrame>
            <p:nvGraphicFramePr>
              <p:cNvPr id="12" name="Modelo 3D 11" descr="Escritorio con cajones 1">
                <a:extLst>
                  <a:ext uri="{FF2B5EF4-FFF2-40B4-BE49-F238E27FC236}">
                    <a16:creationId xmlns:a16="http://schemas.microsoft.com/office/drawing/2014/main" id="{A42CA074-4AF0-4D11-83DD-592E4D164B9E}"/>
                  </a:ext>
                </a:extLst>
              </p:cNvPr>
              <p:cNvGraphicFramePr>
                <a:graphicFrameLocks noChangeAspect="1"/>
              </p:cNvGraphicFramePr>
              <p:nvPr>
                <p:extLst>
                  <p:ext uri="{D42A27DB-BD31-4B8C-83A1-F6EECF244321}">
                    <p14:modId xmlns:p14="http://schemas.microsoft.com/office/powerpoint/2010/main" val="1044961109"/>
                  </p:ext>
                </p:extLst>
              </p:nvPr>
            </p:nvGraphicFramePr>
            <p:xfrm>
              <a:off x="3501435" y="1368698"/>
              <a:ext cx="1490754" cy="765521"/>
            </p:xfrm>
            <a:graphic>
              <a:graphicData uri="http://schemas.microsoft.com/office/drawing/2017/model3d">
                <am3d:model3d r:embed="rId7">
                  <am3d:spPr>
                    <a:xfrm>
                      <a:off x="0" y="0"/>
                      <a:ext cx="1490754" cy="765521"/>
                    </a:xfrm>
                    <a:prstGeom prst="rect">
                      <a:avLst/>
                    </a:prstGeom>
                  </am3d:spPr>
                  <am3d:camera>
                    <am3d:pos x="0" y="0" z="56139222"/>
                    <am3d:up dx="0" dy="36000000" dz="0"/>
                    <am3d:lookAt x="0" y="0" z="0"/>
                    <am3d:perspective fov="2700000"/>
                  </am3d:camera>
                  <am3d:trans>
                    <am3d:meterPerModelUnit n="526315" d="1000000"/>
                    <am3d:preTrans dx="0" dy="0" dz="0"/>
                    <am3d:scale>
                      <am3d:sx n="1000000" d="1000000"/>
                      <am3d:sy n="1000000" d="1000000"/>
                      <am3d:sz n="1000000" d="1000000"/>
                    </am3d:scale>
                    <am3d:rot ax="304735" ay="-239762" az="-21323"/>
                    <am3d:postTrans dx="0" dy="0" dz="0"/>
                  </am3d:trans>
                  <am3d:raster rName="Office3DRenderer" rVer="16.0.8326">
                    <am3d:blip r:embed="rId8"/>
                  </am3d:raster>
                  <am3d:objViewport viewportSz="16217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Modelo 3D 11" descr="Escritorio con cajones 1">
                <a:extLst>
                  <a:ext uri="{FF2B5EF4-FFF2-40B4-BE49-F238E27FC236}">
                    <a16:creationId xmlns:a16="http://schemas.microsoft.com/office/drawing/2014/main" id="{A42CA074-4AF0-4D11-83DD-592E4D164B9E}"/>
                  </a:ext>
                </a:extLst>
              </p:cNvPr>
              <p:cNvPicPr>
                <a:picLocks noGrp="1" noRot="1" noChangeAspect="1" noMove="1" noResize="1" noEditPoints="1" noAdjustHandles="1" noChangeArrowheads="1" noChangeShapeType="1" noCrop="1"/>
              </p:cNvPicPr>
              <p:nvPr/>
            </p:nvPicPr>
            <p:blipFill>
              <a:blip r:embed="rId8"/>
              <a:stretch>
                <a:fillRect/>
              </a:stretch>
            </p:blipFill>
            <p:spPr>
              <a:xfrm>
                <a:off x="3501435" y="1368698"/>
                <a:ext cx="1490754" cy="7655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Modelo 3D 13" descr="Escritorio con cajones 1">
                <a:extLst>
                  <a:ext uri="{FF2B5EF4-FFF2-40B4-BE49-F238E27FC236}">
                    <a16:creationId xmlns:a16="http://schemas.microsoft.com/office/drawing/2014/main" id="{FFD99D21-CFC1-49F3-97B6-567A4564414B}"/>
                  </a:ext>
                </a:extLst>
              </p:cNvPr>
              <p:cNvGraphicFramePr>
                <a:graphicFrameLocks noChangeAspect="1"/>
              </p:cNvGraphicFramePr>
              <p:nvPr>
                <p:extLst>
                  <p:ext uri="{D42A27DB-BD31-4B8C-83A1-F6EECF244321}">
                    <p14:modId xmlns:p14="http://schemas.microsoft.com/office/powerpoint/2010/main" val="1267205478"/>
                  </p:ext>
                </p:extLst>
              </p:nvPr>
            </p:nvGraphicFramePr>
            <p:xfrm>
              <a:off x="3586560" y="2442162"/>
              <a:ext cx="1343264" cy="1060435"/>
            </p:xfrm>
            <a:graphic>
              <a:graphicData uri="http://schemas.microsoft.com/office/drawing/2017/model3d">
                <am3d:model3d r:embed="rId7">
                  <am3d:spPr>
                    <a:xfrm>
                      <a:off x="0" y="0"/>
                      <a:ext cx="1343264" cy="1060435"/>
                    </a:xfrm>
                    <a:prstGeom prst="rect">
                      <a:avLst/>
                    </a:prstGeom>
                  </am3d:spPr>
                  <am3d:camera>
                    <am3d:pos x="0" y="0" z="56139222"/>
                    <am3d:up dx="0" dy="36000000" dz="0"/>
                    <am3d:lookAt x="0" y="0" z="0"/>
                    <am3d:perspective fov="2700000"/>
                  </am3d:camera>
                  <am3d:trans>
                    <am3d:meterPerModelUnit n="526315" d="1000000"/>
                    <am3d:preTrans dx="0" dy="0" dz="0"/>
                    <am3d:scale>
                      <am3d:sx n="1000000" d="1000000"/>
                      <am3d:sy n="1000000" d="1000000"/>
                      <am3d:sz n="1000000" d="1000000"/>
                    </am3d:scale>
                    <am3d:rot ax="731314" ay="-3916180" az="-666017"/>
                    <am3d:postTrans dx="0" dy="0" dz="0"/>
                  </am3d:trans>
                  <am3d:raster rName="Office3DRenderer" rVer="16.0.8326">
                    <am3d:blip r:embed="rId9"/>
                  </am3d:raster>
                  <am3d:objViewport viewportSz="1598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elo 3D 13" descr="Escritorio con cajones 1">
                <a:extLst>
                  <a:ext uri="{FF2B5EF4-FFF2-40B4-BE49-F238E27FC236}">
                    <a16:creationId xmlns:a16="http://schemas.microsoft.com/office/drawing/2014/main" id="{FFD99D21-CFC1-49F3-97B6-567A4564414B}"/>
                  </a:ext>
                </a:extLst>
              </p:cNvPr>
              <p:cNvPicPr>
                <a:picLocks noGrp="1" noRot="1" noChangeAspect="1" noMove="1" noResize="1" noEditPoints="1" noAdjustHandles="1" noChangeArrowheads="1" noChangeShapeType="1" noCrop="1"/>
              </p:cNvPicPr>
              <p:nvPr/>
            </p:nvPicPr>
            <p:blipFill>
              <a:blip r:embed="rId9"/>
              <a:stretch>
                <a:fillRect/>
              </a:stretch>
            </p:blipFill>
            <p:spPr>
              <a:xfrm>
                <a:off x="3586560" y="2442162"/>
                <a:ext cx="1343264" cy="10604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Modelo 3D 14" descr="Escritorio con cajones 1">
                <a:extLst>
                  <a:ext uri="{FF2B5EF4-FFF2-40B4-BE49-F238E27FC236}">
                    <a16:creationId xmlns:a16="http://schemas.microsoft.com/office/drawing/2014/main" id="{0200CD79-077F-4870-9E46-C37647BDBB69}"/>
                  </a:ext>
                </a:extLst>
              </p:cNvPr>
              <p:cNvGraphicFramePr>
                <a:graphicFrameLocks noChangeAspect="1"/>
              </p:cNvGraphicFramePr>
              <p:nvPr>
                <p:extLst>
                  <p:ext uri="{D42A27DB-BD31-4B8C-83A1-F6EECF244321}">
                    <p14:modId xmlns:p14="http://schemas.microsoft.com/office/powerpoint/2010/main" val="57779408"/>
                  </p:ext>
                </p:extLst>
              </p:nvPr>
            </p:nvGraphicFramePr>
            <p:xfrm>
              <a:off x="3400232" y="3729945"/>
              <a:ext cx="1563815" cy="837522"/>
            </p:xfrm>
            <a:graphic>
              <a:graphicData uri="http://schemas.microsoft.com/office/drawing/2017/model3d">
                <am3d:model3d r:embed="rId7">
                  <am3d:spPr>
                    <a:xfrm>
                      <a:off x="0" y="0"/>
                      <a:ext cx="1563815" cy="837522"/>
                    </a:xfrm>
                    <a:prstGeom prst="rect">
                      <a:avLst/>
                    </a:prstGeom>
                  </am3d:spPr>
                  <am3d:camera>
                    <am3d:pos x="0" y="0" z="56139222"/>
                    <am3d:up dx="0" dy="36000000" dz="0"/>
                    <am3d:lookAt x="0" y="0" z="0"/>
                    <am3d:perspective fov="2700000"/>
                  </am3d:camera>
                  <am3d:trans>
                    <am3d:meterPerModelUnit n="526315" d="1000000"/>
                    <am3d:preTrans dx="0" dy="0" dz="0"/>
                    <am3d:scale>
                      <am3d:sx n="1000000" d="1000000"/>
                      <am3d:sy n="1000000" d="1000000"/>
                      <am3d:sz n="1000000" d="1000000"/>
                    </am3d:scale>
                    <am3d:rot ax="3345327" ay="-27732" az="-40773"/>
                    <am3d:postTrans dx="0" dy="0" dz="0"/>
                  </am3d:trans>
                  <am3d:raster rName="Office3DRenderer" rVer="16.0.8326">
                    <am3d:blip r:embed="rId10"/>
                  </am3d:raster>
                  <am3d:objViewport viewportSz="15986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Modelo 3D 14" descr="Escritorio con cajones 1">
                <a:extLst>
                  <a:ext uri="{FF2B5EF4-FFF2-40B4-BE49-F238E27FC236}">
                    <a16:creationId xmlns:a16="http://schemas.microsoft.com/office/drawing/2014/main" id="{0200CD79-077F-4870-9E46-C37647BDBB69}"/>
                  </a:ext>
                </a:extLst>
              </p:cNvPr>
              <p:cNvPicPr>
                <a:picLocks noGrp="1" noRot="1" noChangeAspect="1" noMove="1" noResize="1" noEditPoints="1" noAdjustHandles="1" noChangeArrowheads="1" noChangeShapeType="1" noCrop="1"/>
              </p:cNvPicPr>
              <p:nvPr/>
            </p:nvPicPr>
            <p:blipFill>
              <a:blip r:embed="rId10"/>
              <a:stretch>
                <a:fillRect/>
              </a:stretch>
            </p:blipFill>
            <p:spPr>
              <a:xfrm>
                <a:off x="3400232" y="3729945"/>
                <a:ext cx="1563815" cy="837522"/>
              </a:xfrm>
              <a:prstGeom prst="rect">
                <a:avLst/>
              </a:prstGeom>
            </p:spPr>
          </p:pic>
        </mc:Fallback>
      </mc:AlternateContent>
      <p:pic>
        <p:nvPicPr>
          <p:cNvPr id="8" name="Gráfico 7" descr="Rebobinar con relleno sólido">
            <a:extLst>
              <a:ext uri="{FF2B5EF4-FFF2-40B4-BE49-F238E27FC236}">
                <a16:creationId xmlns:a16="http://schemas.microsoft.com/office/drawing/2014/main" id="{8FD68655-F07D-4230-9DE6-617344FA30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88605" y="5815305"/>
            <a:ext cx="645890" cy="645890"/>
          </a:xfrm>
          <a:prstGeom prst="rect">
            <a:avLst/>
          </a:prstGeom>
        </p:spPr>
      </p:pic>
    </p:spTree>
    <p:extLst>
      <p:ext uri="{BB962C8B-B14F-4D97-AF65-F5344CB8AC3E}">
        <p14:creationId xmlns:p14="http://schemas.microsoft.com/office/powerpoint/2010/main" val="1487239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l="210" r="210"/>
          <a:stretch/>
        </p:blipFill>
        <p:spPr>
          <a:xfrm>
            <a:off x="5124076" y="-185738"/>
            <a:ext cx="7067924" cy="6710284"/>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AA4A8AB-71EC-4067-B526-E6F32B71DCB9}"/>
              </a:ext>
            </a:extLst>
          </p:cNvPr>
          <p:cNvSpPr txBox="1"/>
          <p:nvPr/>
        </p:nvSpPr>
        <p:spPr>
          <a:xfrm>
            <a:off x="800100" y="922360"/>
            <a:ext cx="2449537" cy="4801314"/>
          </a:xfrm>
          <a:prstGeom prst="rect">
            <a:avLst/>
          </a:prstGeom>
          <a:noFill/>
        </p:spPr>
        <p:txBody>
          <a:bodyPr wrap="square" rtlCol="0">
            <a:spAutoFit/>
          </a:bodyPr>
          <a:lstStyle/>
          <a:p>
            <a:pPr algn="ctr"/>
            <a:r>
              <a:rPr lang="es-MX" sz="2800" b="1" i="1" dirty="0"/>
              <a:t>Mónica </a:t>
            </a:r>
          </a:p>
          <a:p>
            <a:r>
              <a:rPr lang="es-MX" sz="1600" b="1" i="1" dirty="0"/>
              <a:t>Elige las paletas de colores que quieres utilizar para tu mueble.</a:t>
            </a:r>
          </a:p>
          <a:p>
            <a:endParaRPr lang="es-MX" sz="1600" b="1" i="1" dirty="0"/>
          </a:p>
          <a:p>
            <a:r>
              <a:rPr lang="es-MX" sz="1600" b="1" i="1" dirty="0"/>
              <a:t>Puedes seleccionar cajones, puertas y superficie del mueble para aplicar distintos tonos.</a:t>
            </a:r>
          </a:p>
          <a:p>
            <a:endParaRPr lang="es-MX" sz="1600" b="1" i="1" dirty="0"/>
          </a:p>
          <a:p>
            <a:r>
              <a:rPr lang="es-MX" sz="1600" b="1" i="1" dirty="0"/>
              <a:t>Para girar el mueble posiciona el cursor sobre la imagen </a:t>
            </a:r>
          </a:p>
          <a:p>
            <a:endParaRPr lang="es-MX" sz="1600" b="1" i="1" dirty="0"/>
          </a:p>
          <a:p>
            <a:endParaRPr lang="es-MX" sz="1600" b="1" i="1" dirty="0"/>
          </a:p>
          <a:p>
            <a:endParaRPr lang="es-MX" b="1" i="1" dirty="0"/>
          </a:p>
          <a:p>
            <a:endParaRPr lang="es-MX" b="1" i="1" dirty="0"/>
          </a:p>
          <a:p>
            <a:endParaRPr lang="es-MX" b="1" i="1" dirty="0"/>
          </a:p>
        </p:txBody>
      </p:sp>
      <p:pic>
        <p:nvPicPr>
          <p:cNvPr id="17" name="Gráfico 16" descr="Introducir con relleno sólido">
            <a:extLst>
              <a:ext uri="{FF2B5EF4-FFF2-40B4-BE49-F238E27FC236}">
                <a16:creationId xmlns:a16="http://schemas.microsoft.com/office/drawing/2014/main" id="{516F3388-A01E-4D26-BD7A-FBE393ED20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 y="138845"/>
            <a:ext cx="650778" cy="650778"/>
          </a:xfrm>
          <a:prstGeom prst="rect">
            <a:avLst/>
          </a:prstGeom>
        </p:spPr>
      </p:pic>
      <p:pic>
        <p:nvPicPr>
          <p:cNvPr id="8" name="Imagen 7" descr="Patrón de fondo&#10;&#10;Descripción generada automáticamente con confianza baja">
            <a:extLst>
              <a:ext uri="{FF2B5EF4-FFF2-40B4-BE49-F238E27FC236}">
                <a16:creationId xmlns:a16="http://schemas.microsoft.com/office/drawing/2014/main" id="{F1DF4930-C58A-4EB0-B9F1-8FD84D66E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455357" y="2328947"/>
            <a:ext cx="3281286" cy="1250786"/>
          </a:xfrm>
          <a:prstGeom prst="rect">
            <a:avLst/>
          </a:prstGeom>
        </p:spPr>
      </p:pic>
      <p:pic>
        <p:nvPicPr>
          <p:cNvPr id="18" name="Imagen 17" descr="Imagen que contiene Patrón de fondo&#10;&#10;Descripción generada automáticamente">
            <a:extLst>
              <a:ext uri="{FF2B5EF4-FFF2-40B4-BE49-F238E27FC236}">
                <a16:creationId xmlns:a16="http://schemas.microsoft.com/office/drawing/2014/main" id="{9FB84297-D645-47E1-BB78-04D6596E6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730281" y="2400765"/>
            <a:ext cx="3281286" cy="1107150"/>
          </a:xfrm>
          <a:prstGeom prst="rect">
            <a:avLst/>
          </a:prstGeom>
        </p:spPr>
      </p:pic>
      <p:pic>
        <p:nvPicPr>
          <p:cNvPr id="24" name="Imagen 23" descr="Imagen que contiene Texto&#10;&#10;Descripción generada automáticamente">
            <a:extLst>
              <a:ext uri="{FF2B5EF4-FFF2-40B4-BE49-F238E27FC236}">
                <a16:creationId xmlns:a16="http://schemas.microsoft.com/office/drawing/2014/main" id="{0E4C2928-78FA-4913-9E80-F0C6B4DBC5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2138" y="147717"/>
            <a:ext cx="3740509" cy="935127"/>
          </a:xfrm>
          <a:prstGeom prst="rect">
            <a:avLst/>
          </a:prstGeom>
        </p:spPr>
      </p:pic>
      <p:pic>
        <p:nvPicPr>
          <p:cNvPr id="26" name="Gráfico 25" descr="Avance rápido con relleno sólido">
            <a:extLst>
              <a:ext uri="{FF2B5EF4-FFF2-40B4-BE49-F238E27FC236}">
                <a16:creationId xmlns:a16="http://schemas.microsoft.com/office/drawing/2014/main" id="{173E7018-1DDD-46A1-9EB5-6E42A4F8EF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86261" y="5623955"/>
            <a:ext cx="695323" cy="695323"/>
          </a:xfrm>
          <a:prstGeom prst="rect">
            <a:avLst/>
          </a:prstGeom>
        </p:spPr>
      </p:pic>
    </p:spTree>
    <p:extLst>
      <p:ext uri="{BB962C8B-B14F-4D97-AF65-F5344CB8AC3E}">
        <p14:creationId xmlns:p14="http://schemas.microsoft.com/office/powerpoint/2010/main" val="315189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6749" b="6749"/>
          <a:stretch/>
        </p:blipFill>
        <p:spPr>
          <a:xfrm>
            <a:off x="4876800" y="0"/>
            <a:ext cx="7315200" cy="6710284"/>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405359" y="5243794"/>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547858" y="5730989"/>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AA4A8AB-71EC-4067-B526-E6F32B71DCB9}"/>
              </a:ext>
            </a:extLst>
          </p:cNvPr>
          <p:cNvSpPr txBox="1"/>
          <p:nvPr/>
        </p:nvSpPr>
        <p:spPr>
          <a:xfrm>
            <a:off x="800100" y="922360"/>
            <a:ext cx="2449537" cy="5355312"/>
          </a:xfrm>
          <a:prstGeom prst="rect">
            <a:avLst/>
          </a:prstGeom>
          <a:noFill/>
        </p:spPr>
        <p:txBody>
          <a:bodyPr wrap="square" rtlCol="0">
            <a:spAutoFit/>
          </a:bodyPr>
          <a:lstStyle/>
          <a:p>
            <a:pPr algn="ctr"/>
            <a:r>
              <a:rPr lang="es-MX" sz="2800" b="1" i="1" dirty="0"/>
              <a:t>¡Felicitaciones</a:t>
            </a:r>
          </a:p>
          <a:p>
            <a:pPr algn="ctr"/>
            <a:r>
              <a:rPr lang="es-MX" sz="2800" b="1" i="1" dirty="0"/>
              <a:t>Mónica! </a:t>
            </a:r>
          </a:p>
          <a:p>
            <a:endParaRPr lang="es-MX" sz="1600" b="1" i="1" dirty="0"/>
          </a:p>
          <a:p>
            <a:r>
              <a:rPr lang="es-MX" sz="1600" b="1" i="1" dirty="0"/>
              <a:t>Este es </a:t>
            </a:r>
            <a:r>
              <a:rPr lang="es-MX" sz="2400" b="1" i="1" dirty="0"/>
              <a:t>tu mueble</a:t>
            </a:r>
            <a:r>
              <a:rPr lang="es-MX" sz="2400" i="1" dirty="0"/>
              <a:t> </a:t>
            </a:r>
            <a:r>
              <a:rPr lang="es-MX" sz="1600" b="1" i="1" dirty="0"/>
              <a:t>terminado, puedes girar la imagen posicionando el cursor sobre el mueble</a:t>
            </a:r>
          </a:p>
          <a:p>
            <a:endParaRPr lang="es-MX" sz="1600" b="1" i="1" dirty="0"/>
          </a:p>
          <a:p>
            <a:r>
              <a:rPr lang="es-MX" sz="1600" b="1" i="1" dirty="0"/>
              <a:t>Si quieres vuelve a editar presionando la flecha del costado</a:t>
            </a:r>
          </a:p>
          <a:p>
            <a:endParaRPr lang="es-MX" sz="1600" b="1" i="1" dirty="0"/>
          </a:p>
          <a:p>
            <a:r>
              <a:rPr lang="es-MX" sz="1600" b="1" i="1" dirty="0"/>
              <a:t>Para finalizar presiona el botón </a:t>
            </a:r>
          </a:p>
          <a:p>
            <a:endParaRPr lang="es-MX" sz="1600" b="1" i="1" dirty="0"/>
          </a:p>
          <a:p>
            <a:endParaRPr lang="es-MX" sz="1600" b="1" i="1" dirty="0"/>
          </a:p>
          <a:p>
            <a:endParaRPr lang="es-MX" b="1" i="1" dirty="0"/>
          </a:p>
          <a:p>
            <a:endParaRPr lang="es-MX" b="1" i="1" dirty="0"/>
          </a:p>
          <a:p>
            <a:endParaRPr lang="es-MX" b="1" i="1" dirty="0"/>
          </a:p>
        </p:txBody>
      </p:sp>
      <p:pic>
        <p:nvPicPr>
          <p:cNvPr id="17" name="Gráfico 16" descr="Introducir con relleno sólido">
            <a:extLst>
              <a:ext uri="{FF2B5EF4-FFF2-40B4-BE49-F238E27FC236}">
                <a16:creationId xmlns:a16="http://schemas.microsoft.com/office/drawing/2014/main" id="{516F3388-A01E-4D26-BD7A-FBE393ED20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 y="138845"/>
            <a:ext cx="650778" cy="650778"/>
          </a:xfrm>
          <a:prstGeom prst="rect">
            <a:avLst/>
          </a:prstGeom>
        </p:spPr>
      </p:pic>
      <p:pic>
        <p:nvPicPr>
          <p:cNvPr id="10" name="Gráfico 9" descr="Rebobinar con relleno sólido">
            <a:extLst>
              <a:ext uri="{FF2B5EF4-FFF2-40B4-BE49-F238E27FC236}">
                <a16:creationId xmlns:a16="http://schemas.microsoft.com/office/drawing/2014/main" id="{2263EB61-CF5B-481B-B932-1442E4E1BB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9690" y="5986534"/>
            <a:ext cx="683622" cy="683622"/>
          </a:xfrm>
          <a:prstGeom prst="rect">
            <a:avLst/>
          </a:prstGeom>
        </p:spPr>
      </p:pic>
      <p:pic>
        <p:nvPicPr>
          <p:cNvPr id="18" name="Gráfico 17" descr="Marca de insignia1 con relleno sólido">
            <a:extLst>
              <a:ext uri="{FF2B5EF4-FFF2-40B4-BE49-F238E27FC236}">
                <a16:creationId xmlns:a16="http://schemas.microsoft.com/office/drawing/2014/main" id="{582B5B67-10C4-451B-A075-94710A9369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94893" y="4620463"/>
            <a:ext cx="649346" cy="649346"/>
          </a:xfrm>
          <a:prstGeom prst="rect">
            <a:avLst/>
          </a:prstGeom>
        </p:spPr>
      </p:pic>
    </p:spTree>
    <p:extLst>
      <p:ext uri="{BB962C8B-B14F-4D97-AF65-F5344CB8AC3E}">
        <p14:creationId xmlns:p14="http://schemas.microsoft.com/office/powerpoint/2010/main" val="59079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6743" b="6743"/>
          <a:stretch/>
        </p:blipFill>
        <p:spPr>
          <a:xfrm>
            <a:off x="1" y="10"/>
            <a:ext cx="12192000" cy="6857989"/>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AA4A8AB-71EC-4067-B526-E6F32B71DCB9}"/>
              </a:ext>
            </a:extLst>
          </p:cNvPr>
          <p:cNvSpPr txBox="1"/>
          <p:nvPr/>
        </p:nvSpPr>
        <p:spPr>
          <a:xfrm>
            <a:off x="800100" y="928468"/>
            <a:ext cx="2449537" cy="3170099"/>
          </a:xfrm>
          <a:prstGeom prst="rect">
            <a:avLst/>
          </a:prstGeom>
          <a:noFill/>
        </p:spPr>
        <p:txBody>
          <a:bodyPr wrap="square" rtlCol="0">
            <a:spAutoFit/>
          </a:bodyPr>
          <a:lstStyle/>
          <a:p>
            <a:pPr algn="ctr"/>
            <a:r>
              <a:rPr lang="es-MX" sz="2800" b="1" i="1" dirty="0"/>
              <a:t>Mónica</a:t>
            </a:r>
          </a:p>
          <a:p>
            <a:pPr algn="ctr"/>
            <a:endParaRPr lang="es-MX" sz="2800" b="1" i="1" dirty="0"/>
          </a:p>
          <a:p>
            <a:r>
              <a:rPr lang="es-MX" b="1" i="1" dirty="0"/>
              <a:t>Por favor completa el formulario adjunto y enviaremos la cotización de tu proyecto máximo en 24 horas.</a:t>
            </a:r>
          </a:p>
          <a:p>
            <a:endParaRPr lang="es-MX" b="1" i="1" dirty="0"/>
          </a:p>
          <a:p>
            <a:endParaRPr lang="es-MX" b="1" i="1" dirty="0"/>
          </a:p>
          <a:p>
            <a:endParaRPr lang="es-MX" b="1" i="1" dirty="0"/>
          </a:p>
        </p:txBody>
      </p:sp>
      <p:sp>
        <p:nvSpPr>
          <p:cNvPr id="16" name="Rectángulo 15">
            <a:extLst>
              <a:ext uri="{FF2B5EF4-FFF2-40B4-BE49-F238E27FC236}">
                <a16:creationId xmlns:a16="http://schemas.microsoft.com/office/drawing/2014/main" id="{CE60DA42-23B8-4B7E-ADBC-6292998E22B9}"/>
              </a:ext>
            </a:extLst>
          </p:cNvPr>
          <p:cNvSpPr/>
          <p:nvPr/>
        </p:nvSpPr>
        <p:spPr>
          <a:xfrm>
            <a:off x="7447057" y="4977743"/>
            <a:ext cx="2096966" cy="558064"/>
          </a:xfrm>
          <a:prstGeom prst="rect">
            <a:avLst/>
          </a:prstGeom>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Enviar</a:t>
            </a:r>
            <a:endParaRPr lang="es-CL" dirty="0"/>
          </a:p>
        </p:txBody>
      </p:sp>
      <p:pic>
        <p:nvPicPr>
          <p:cNvPr id="12" name="Gráfico 11" descr="Introducir con relleno sólido">
            <a:extLst>
              <a:ext uri="{FF2B5EF4-FFF2-40B4-BE49-F238E27FC236}">
                <a16:creationId xmlns:a16="http://schemas.microsoft.com/office/drawing/2014/main" id="{8B45CD5C-AB9C-42A8-8D6F-55EEC9236D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 y="138845"/>
            <a:ext cx="650778" cy="650778"/>
          </a:xfrm>
          <a:prstGeom prst="rect">
            <a:avLst/>
          </a:prstGeom>
        </p:spPr>
      </p:pic>
      <p:graphicFrame>
        <p:nvGraphicFramePr>
          <p:cNvPr id="5" name="Tabla 5">
            <a:extLst>
              <a:ext uri="{FF2B5EF4-FFF2-40B4-BE49-F238E27FC236}">
                <a16:creationId xmlns:a16="http://schemas.microsoft.com/office/drawing/2014/main" id="{F616401D-9ACC-49D1-9AA5-8BC5DB84501B}"/>
              </a:ext>
            </a:extLst>
          </p:cNvPr>
          <p:cNvGraphicFramePr>
            <a:graphicFrameLocks noGrp="1"/>
          </p:cNvGraphicFramePr>
          <p:nvPr>
            <p:extLst>
              <p:ext uri="{D42A27DB-BD31-4B8C-83A1-F6EECF244321}">
                <p14:modId xmlns:p14="http://schemas.microsoft.com/office/powerpoint/2010/main" val="1174112964"/>
              </p:ext>
            </p:extLst>
          </p:nvPr>
        </p:nvGraphicFramePr>
        <p:xfrm>
          <a:off x="5702447" y="1624521"/>
          <a:ext cx="5586187" cy="3866484"/>
        </p:xfrm>
        <a:graphic>
          <a:graphicData uri="http://schemas.openxmlformats.org/drawingml/2006/table">
            <a:tbl>
              <a:tblPr firstRow="1" bandRow="1">
                <a:tableStyleId>{5C22544A-7EE6-4342-B048-85BDC9FD1C3A}</a:tableStyleId>
              </a:tblPr>
              <a:tblGrid>
                <a:gridCol w="2262415">
                  <a:extLst>
                    <a:ext uri="{9D8B030D-6E8A-4147-A177-3AD203B41FA5}">
                      <a16:colId xmlns:a16="http://schemas.microsoft.com/office/drawing/2014/main" val="2068642804"/>
                    </a:ext>
                  </a:extLst>
                </a:gridCol>
                <a:gridCol w="2162629">
                  <a:extLst>
                    <a:ext uri="{9D8B030D-6E8A-4147-A177-3AD203B41FA5}">
                      <a16:colId xmlns:a16="http://schemas.microsoft.com/office/drawing/2014/main" val="409606223"/>
                    </a:ext>
                  </a:extLst>
                </a:gridCol>
                <a:gridCol w="1161143">
                  <a:extLst>
                    <a:ext uri="{9D8B030D-6E8A-4147-A177-3AD203B41FA5}">
                      <a16:colId xmlns:a16="http://schemas.microsoft.com/office/drawing/2014/main" val="3510291018"/>
                    </a:ext>
                  </a:extLst>
                </a:gridCol>
              </a:tblGrid>
              <a:tr h="425783">
                <a:tc>
                  <a:txBody>
                    <a:bodyPr/>
                    <a:lstStyle/>
                    <a:p>
                      <a:pPr marL="0" algn="l" defTabSz="914400" rtl="0" eaLnBrk="1" latinLnBrk="0" hangingPunct="1"/>
                      <a:r>
                        <a:rPr lang="es-MX" sz="1800" b="1" kern="1200" dirty="0">
                          <a:solidFill>
                            <a:schemeClr val="dk1"/>
                          </a:solidFill>
                          <a:latin typeface="+mn-lt"/>
                          <a:ea typeface="+mn-ea"/>
                          <a:cs typeface="+mn-cs"/>
                        </a:rPr>
                        <a:t>Nombre </a:t>
                      </a:r>
                      <a:endParaRPr lang="es-CL" sz="1800" b="1" kern="1200" dirty="0">
                        <a:solidFill>
                          <a:schemeClr val="dk1"/>
                        </a:solidFill>
                        <a:latin typeface="+mn-lt"/>
                        <a:ea typeface="+mn-ea"/>
                        <a:cs typeface="+mn-cs"/>
                      </a:endParaRPr>
                    </a:p>
                  </a:txBody>
                  <a:tcPr>
                    <a:solidFill>
                      <a:schemeClr val="accent1">
                        <a:lumMod val="40000"/>
                        <a:lumOff val="60000"/>
                      </a:schemeClr>
                    </a:solidFill>
                  </a:tcPr>
                </a:tc>
                <a:tc gridSpan="2">
                  <a:txBody>
                    <a:bodyPr/>
                    <a:lstStyle/>
                    <a:p>
                      <a:pPr marL="0" algn="l" defTabSz="914400" rtl="0" eaLnBrk="1" latinLnBrk="0" hangingPunct="1"/>
                      <a:r>
                        <a:rPr lang="es-MX" sz="1800" b="0" kern="1200" dirty="0">
                          <a:solidFill>
                            <a:schemeClr val="dk1"/>
                          </a:solidFill>
                          <a:latin typeface="+mn-lt"/>
                          <a:ea typeface="+mn-ea"/>
                          <a:cs typeface="+mn-cs"/>
                        </a:rPr>
                        <a:t>Monica</a:t>
                      </a:r>
                      <a:endParaRPr lang="es-CL" sz="1800" b="0" kern="1200" dirty="0">
                        <a:solidFill>
                          <a:schemeClr val="dk1"/>
                        </a:solidFill>
                        <a:latin typeface="+mn-lt"/>
                        <a:ea typeface="+mn-ea"/>
                        <a:cs typeface="+mn-cs"/>
                      </a:endParaRPr>
                    </a:p>
                  </a:txBody>
                  <a:tcPr>
                    <a:solidFill>
                      <a:schemeClr val="accent1">
                        <a:lumMod val="40000"/>
                        <a:lumOff val="60000"/>
                      </a:schemeClr>
                    </a:solidFill>
                  </a:tcPr>
                </a:tc>
                <a:tc hMerge="1">
                  <a:txBody>
                    <a:bodyPr/>
                    <a:lstStyle/>
                    <a:p>
                      <a:endParaRPr lang="es-CL"/>
                    </a:p>
                  </a:txBody>
                  <a:tcPr/>
                </a:tc>
                <a:extLst>
                  <a:ext uri="{0D108BD9-81ED-4DB2-BD59-A6C34878D82A}">
                    <a16:rowId xmlns:a16="http://schemas.microsoft.com/office/drawing/2014/main" val="59287256"/>
                  </a:ext>
                </a:extLst>
              </a:tr>
              <a:tr h="460220">
                <a:tc>
                  <a:txBody>
                    <a:bodyPr/>
                    <a:lstStyle/>
                    <a:p>
                      <a:r>
                        <a:rPr lang="es-MX" b="1" dirty="0"/>
                        <a:t>Apellido</a:t>
                      </a:r>
                      <a:endParaRPr lang="es-CL" b="1" dirty="0"/>
                    </a:p>
                  </a:txBody>
                  <a:tcPr>
                    <a:solidFill>
                      <a:schemeClr val="accent1">
                        <a:lumMod val="40000"/>
                        <a:lumOff val="60000"/>
                      </a:schemeClr>
                    </a:solidFill>
                  </a:tcPr>
                </a:tc>
                <a:tc gridSpan="2">
                  <a:txBody>
                    <a:bodyPr/>
                    <a:lstStyle/>
                    <a:p>
                      <a:r>
                        <a:rPr lang="es-MX" dirty="0"/>
                        <a:t>Monje</a:t>
                      </a:r>
                      <a:endParaRPr lang="es-CL" dirty="0"/>
                    </a:p>
                  </a:txBody>
                  <a:tcPr>
                    <a:solidFill>
                      <a:schemeClr val="accent1">
                        <a:lumMod val="40000"/>
                        <a:lumOff val="60000"/>
                      </a:schemeClr>
                    </a:solidFill>
                  </a:tcPr>
                </a:tc>
                <a:tc hMerge="1">
                  <a:txBody>
                    <a:bodyPr/>
                    <a:lstStyle/>
                    <a:p>
                      <a:endParaRPr lang="es-CL"/>
                    </a:p>
                  </a:txBody>
                  <a:tcPr/>
                </a:tc>
                <a:extLst>
                  <a:ext uri="{0D108BD9-81ED-4DB2-BD59-A6C34878D82A}">
                    <a16:rowId xmlns:a16="http://schemas.microsoft.com/office/drawing/2014/main" val="3188445981"/>
                  </a:ext>
                </a:extLst>
              </a:tr>
              <a:tr h="425783">
                <a:tc>
                  <a:txBody>
                    <a:bodyPr/>
                    <a:lstStyle/>
                    <a:p>
                      <a:pPr marL="0" algn="l" defTabSz="914400" rtl="0" eaLnBrk="1" latinLnBrk="0" hangingPunct="1"/>
                      <a:r>
                        <a:rPr lang="es-MX" sz="1800" b="1" kern="1200" dirty="0">
                          <a:solidFill>
                            <a:schemeClr val="dk1"/>
                          </a:solidFill>
                          <a:latin typeface="+mn-lt"/>
                          <a:ea typeface="+mn-ea"/>
                          <a:cs typeface="+mn-cs"/>
                        </a:rPr>
                        <a:t>Teléfono</a:t>
                      </a:r>
                      <a:endParaRPr lang="es-CL" sz="1800" b="1" kern="1200" dirty="0">
                        <a:solidFill>
                          <a:schemeClr val="dk1"/>
                        </a:solidFill>
                        <a:latin typeface="+mn-lt"/>
                        <a:ea typeface="+mn-ea"/>
                        <a:cs typeface="+mn-cs"/>
                      </a:endParaRPr>
                    </a:p>
                  </a:txBody>
                  <a:tcPr>
                    <a:solidFill>
                      <a:schemeClr val="accent1">
                        <a:lumMod val="40000"/>
                        <a:lumOff val="60000"/>
                      </a:schemeClr>
                    </a:solidFill>
                  </a:tcPr>
                </a:tc>
                <a:tc gridSpan="2">
                  <a:txBody>
                    <a:bodyPr/>
                    <a:lstStyle/>
                    <a:p>
                      <a:r>
                        <a:rPr lang="es-MX" dirty="0"/>
                        <a:t>991783364</a:t>
                      </a:r>
                      <a:endParaRPr lang="es-CL" dirty="0"/>
                    </a:p>
                  </a:txBody>
                  <a:tcPr>
                    <a:solidFill>
                      <a:schemeClr val="accent1">
                        <a:lumMod val="40000"/>
                        <a:lumOff val="60000"/>
                      </a:schemeClr>
                    </a:solidFill>
                  </a:tcPr>
                </a:tc>
                <a:tc hMerge="1">
                  <a:txBody>
                    <a:bodyPr/>
                    <a:lstStyle/>
                    <a:p>
                      <a:endParaRPr lang="es-CL"/>
                    </a:p>
                  </a:txBody>
                  <a:tcPr/>
                </a:tc>
                <a:extLst>
                  <a:ext uri="{0D108BD9-81ED-4DB2-BD59-A6C34878D82A}">
                    <a16:rowId xmlns:a16="http://schemas.microsoft.com/office/drawing/2014/main" val="3971821434"/>
                  </a:ext>
                </a:extLst>
              </a:tr>
              <a:tr h="425783">
                <a:tc>
                  <a:txBody>
                    <a:bodyPr/>
                    <a:lstStyle/>
                    <a:p>
                      <a:pPr marL="0" algn="l" defTabSz="914400" rtl="0" eaLnBrk="1" latinLnBrk="0" hangingPunct="1"/>
                      <a:r>
                        <a:rPr lang="es-MX" sz="1800" b="1" kern="1200" dirty="0">
                          <a:solidFill>
                            <a:schemeClr val="dk1"/>
                          </a:solidFill>
                          <a:latin typeface="+mn-lt"/>
                          <a:ea typeface="+mn-ea"/>
                          <a:cs typeface="+mn-cs"/>
                        </a:rPr>
                        <a:t>Email</a:t>
                      </a:r>
                      <a:endParaRPr lang="es-CL" sz="1800" b="1" kern="1200" dirty="0">
                        <a:solidFill>
                          <a:schemeClr val="dk1"/>
                        </a:solidFill>
                        <a:latin typeface="+mn-lt"/>
                        <a:ea typeface="+mn-ea"/>
                        <a:cs typeface="+mn-cs"/>
                      </a:endParaRPr>
                    </a:p>
                  </a:txBody>
                  <a:tcPr>
                    <a:solidFill>
                      <a:schemeClr val="accent1">
                        <a:lumMod val="40000"/>
                        <a:lumOff val="60000"/>
                      </a:schemeClr>
                    </a:solidFill>
                  </a:tcPr>
                </a:tc>
                <a:tc gridSpan="2">
                  <a:txBody>
                    <a:bodyPr/>
                    <a:lstStyle/>
                    <a:p>
                      <a:r>
                        <a:rPr lang="es-MX" dirty="0"/>
                        <a:t>mmonjeds@gmail.com</a:t>
                      </a:r>
                      <a:endParaRPr lang="es-CL" dirty="0"/>
                    </a:p>
                  </a:txBody>
                  <a:tcPr>
                    <a:solidFill>
                      <a:schemeClr val="accent1">
                        <a:lumMod val="40000"/>
                        <a:lumOff val="60000"/>
                      </a:schemeClr>
                    </a:solidFill>
                  </a:tcPr>
                </a:tc>
                <a:tc hMerge="1">
                  <a:txBody>
                    <a:bodyPr/>
                    <a:lstStyle/>
                    <a:p>
                      <a:endParaRPr lang="es-CL"/>
                    </a:p>
                  </a:txBody>
                  <a:tcPr/>
                </a:tc>
                <a:extLst>
                  <a:ext uri="{0D108BD9-81ED-4DB2-BD59-A6C34878D82A}">
                    <a16:rowId xmlns:a16="http://schemas.microsoft.com/office/drawing/2014/main" val="3341010504"/>
                  </a:ext>
                </a:extLst>
              </a:tr>
              <a:tr h="425783">
                <a:tc>
                  <a:txBody>
                    <a:bodyPr/>
                    <a:lstStyle/>
                    <a:p>
                      <a:pPr marL="0" algn="l" defTabSz="914400" rtl="0" eaLnBrk="1" latinLnBrk="0" hangingPunct="1"/>
                      <a:r>
                        <a:rPr lang="es-MX" sz="1800" b="1" kern="1200" dirty="0">
                          <a:solidFill>
                            <a:schemeClr val="dk1"/>
                          </a:solidFill>
                          <a:latin typeface="+mn-lt"/>
                          <a:ea typeface="+mn-ea"/>
                          <a:cs typeface="+mn-cs"/>
                        </a:rPr>
                        <a:t>Dirección</a:t>
                      </a:r>
                      <a:endParaRPr lang="es-CL" sz="1800" b="1" kern="1200" dirty="0">
                        <a:solidFill>
                          <a:schemeClr val="dk1"/>
                        </a:solidFill>
                        <a:latin typeface="+mn-lt"/>
                        <a:ea typeface="+mn-ea"/>
                        <a:cs typeface="+mn-cs"/>
                      </a:endParaRPr>
                    </a:p>
                  </a:txBody>
                  <a:tcPr>
                    <a:solidFill>
                      <a:schemeClr val="accent1">
                        <a:lumMod val="40000"/>
                        <a:lumOff val="60000"/>
                      </a:schemeClr>
                    </a:solidFill>
                  </a:tcPr>
                </a:tc>
                <a:tc gridSpan="2">
                  <a:txBody>
                    <a:bodyPr/>
                    <a:lstStyle/>
                    <a:p>
                      <a:r>
                        <a:rPr lang="es-MX" dirty="0"/>
                        <a:t>Bulnes 635 Temuco</a:t>
                      </a:r>
                      <a:endParaRPr lang="es-CL" dirty="0"/>
                    </a:p>
                  </a:txBody>
                  <a:tcPr>
                    <a:solidFill>
                      <a:schemeClr val="accent1">
                        <a:lumMod val="40000"/>
                        <a:lumOff val="60000"/>
                      </a:schemeClr>
                    </a:solidFill>
                  </a:tcPr>
                </a:tc>
                <a:tc hMerge="1">
                  <a:txBody>
                    <a:bodyPr/>
                    <a:lstStyle/>
                    <a:p>
                      <a:endParaRPr lang="es-CL"/>
                    </a:p>
                  </a:txBody>
                  <a:tcPr/>
                </a:tc>
                <a:extLst>
                  <a:ext uri="{0D108BD9-81ED-4DB2-BD59-A6C34878D82A}">
                    <a16:rowId xmlns:a16="http://schemas.microsoft.com/office/drawing/2014/main" val="658806867"/>
                  </a:ext>
                </a:extLst>
              </a:tr>
              <a:tr h="425783">
                <a:tc>
                  <a:txBody>
                    <a:bodyPr/>
                    <a:lstStyle/>
                    <a:p>
                      <a:pPr marL="0" algn="l" defTabSz="914400" rtl="0" eaLnBrk="1" latinLnBrk="0" hangingPunct="1"/>
                      <a:r>
                        <a:rPr lang="es-MX" sz="1800" b="1" kern="1200" dirty="0">
                          <a:solidFill>
                            <a:schemeClr val="dk1"/>
                          </a:solidFill>
                          <a:latin typeface="+mn-lt"/>
                          <a:ea typeface="+mn-ea"/>
                          <a:cs typeface="+mn-cs"/>
                        </a:rPr>
                        <a:t>Tipo de Mueble</a:t>
                      </a:r>
                      <a:endParaRPr lang="es-CL" sz="1800" b="1" kern="1200" dirty="0">
                        <a:solidFill>
                          <a:schemeClr val="dk1"/>
                        </a:solidFill>
                        <a:latin typeface="+mn-lt"/>
                        <a:ea typeface="+mn-ea"/>
                        <a:cs typeface="+mn-cs"/>
                      </a:endParaRPr>
                    </a:p>
                  </a:txBody>
                  <a:tcPr>
                    <a:solidFill>
                      <a:schemeClr val="accent1">
                        <a:lumMod val="40000"/>
                        <a:lumOff val="60000"/>
                      </a:schemeClr>
                    </a:solidFill>
                  </a:tcPr>
                </a:tc>
                <a:tc gridSpan="2">
                  <a:txBody>
                    <a:bodyPr/>
                    <a:lstStyle/>
                    <a:p>
                      <a:r>
                        <a:rPr lang="es-MX" b="1" dirty="0"/>
                        <a:t>Cajonera</a:t>
                      </a:r>
                      <a:endParaRPr lang="es-CL" b="1" dirty="0"/>
                    </a:p>
                  </a:txBody>
                  <a:tcPr>
                    <a:solidFill>
                      <a:schemeClr val="accent1">
                        <a:lumMod val="40000"/>
                        <a:lumOff val="60000"/>
                      </a:schemeClr>
                    </a:solidFill>
                  </a:tcPr>
                </a:tc>
                <a:tc hMerge="1">
                  <a:txBody>
                    <a:bodyPr/>
                    <a:lstStyle/>
                    <a:p>
                      <a:endParaRPr lang="es-CL" dirty="0"/>
                    </a:p>
                  </a:txBody>
                  <a:tcPr>
                    <a:solidFill>
                      <a:schemeClr val="accent1">
                        <a:lumMod val="40000"/>
                        <a:lumOff val="60000"/>
                      </a:schemeClr>
                    </a:solidFill>
                  </a:tcPr>
                </a:tc>
                <a:extLst>
                  <a:ext uri="{0D108BD9-81ED-4DB2-BD59-A6C34878D82A}">
                    <a16:rowId xmlns:a16="http://schemas.microsoft.com/office/drawing/2014/main" val="2828348899"/>
                  </a:ext>
                </a:extLst>
              </a:tr>
              <a:tr h="425783">
                <a:tc>
                  <a:txBody>
                    <a:bodyPr/>
                    <a:lstStyle/>
                    <a:p>
                      <a:pPr marL="0" algn="l" defTabSz="914400" rtl="0" eaLnBrk="1" latinLnBrk="0" hangingPunct="1"/>
                      <a:r>
                        <a:rPr lang="es-MX" sz="1800" b="1" kern="1200" dirty="0">
                          <a:solidFill>
                            <a:schemeClr val="dk1"/>
                          </a:solidFill>
                          <a:latin typeface="+mn-lt"/>
                          <a:ea typeface="+mn-ea"/>
                          <a:cs typeface="+mn-cs"/>
                        </a:rPr>
                        <a:t>Medidas del Mueble</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t>Alto (cm)</a:t>
                      </a:r>
                      <a:endParaRPr lang="es-CL" b="1" dirty="0"/>
                    </a:p>
                  </a:txBody>
                  <a:tcPr>
                    <a:solidFill>
                      <a:schemeClr val="accent1">
                        <a:lumMod val="40000"/>
                        <a:lumOff val="60000"/>
                      </a:schemeClr>
                    </a:solidFill>
                  </a:tcPr>
                </a:tc>
                <a:tc>
                  <a:txBody>
                    <a:bodyPr/>
                    <a:lstStyle/>
                    <a:p>
                      <a:r>
                        <a:rPr lang="es-MX" dirty="0"/>
                        <a:t>200</a:t>
                      </a:r>
                      <a:endParaRPr lang="es-CL" dirty="0"/>
                    </a:p>
                  </a:txBody>
                  <a:tcPr>
                    <a:solidFill>
                      <a:schemeClr val="accent1">
                        <a:lumMod val="40000"/>
                        <a:lumOff val="60000"/>
                      </a:schemeClr>
                    </a:solidFill>
                  </a:tcPr>
                </a:tc>
                <a:extLst>
                  <a:ext uri="{0D108BD9-81ED-4DB2-BD59-A6C34878D82A}">
                    <a16:rowId xmlns:a16="http://schemas.microsoft.com/office/drawing/2014/main" val="3422778550"/>
                  </a:ext>
                </a:extLst>
              </a:tr>
              <a:tr h="425783">
                <a:tc>
                  <a:txBody>
                    <a:bodyPr/>
                    <a:lstStyle/>
                    <a:p>
                      <a:pPr marL="0" algn="l" defTabSz="914400" rtl="0" eaLnBrk="1" latinLnBrk="0" hangingPunct="1"/>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t>Ancho (cm)</a:t>
                      </a:r>
                      <a:endParaRPr lang="es-CL" b="1" dirty="0"/>
                    </a:p>
                  </a:txBody>
                  <a:tcPr>
                    <a:solidFill>
                      <a:schemeClr val="accent1">
                        <a:lumMod val="40000"/>
                        <a:lumOff val="60000"/>
                      </a:schemeClr>
                    </a:solidFill>
                  </a:tcPr>
                </a:tc>
                <a:tc>
                  <a:txBody>
                    <a:bodyPr/>
                    <a:lstStyle/>
                    <a:p>
                      <a:r>
                        <a:rPr lang="es-MX" dirty="0"/>
                        <a:t>120</a:t>
                      </a:r>
                      <a:endParaRPr lang="es-CL" dirty="0"/>
                    </a:p>
                  </a:txBody>
                  <a:tcPr>
                    <a:solidFill>
                      <a:schemeClr val="accent1">
                        <a:lumMod val="40000"/>
                        <a:lumOff val="60000"/>
                      </a:schemeClr>
                    </a:solidFill>
                  </a:tcPr>
                </a:tc>
                <a:extLst>
                  <a:ext uri="{0D108BD9-81ED-4DB2-BD59-A6C34878D82A}">
                    <a16:rowId xmlns:a16="http://schemas.microsoft.com/office/drawing/2014/main" val="2238410274"/>
                  </a:ext>
                </a:extLst>
              </a:tr>
              <a:tr h="425783">
                <a:tc>
                  <a:txBody>
                    <a:bodyPr/>
                    <a:lstStyle/>
                    <a:p>
                      <a:pPr marL="0" algn="l" defTabSz="914400" rtl="0" eaLnBrk="1" latinLnBrk="0" hangingPunct="1"/>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t>Profundidad (cm)</a:t>
                      </a:r>
                      <a:endParaRPr lang="es-CL" b="1" dirty="0"/>
                    </a:p>
                  </a:txBody>
                  <a:tcPr>
                    <a:solidFill>
                      <a:schemeClr val="accent1">
                        <a:lumMod val="40000"/>
                        <a:lumOff val="60000"/>
                      </a:schemeClr>
                    </a:solidFill>
                  </a:tcPr>
                </a:tc>
                <a:tc>
                  <a:txBody>
                    <a:bodyPr/>
                    <a:lstStyle/>
                    <a:p>
                      <a:r>
                        <a:rPr lang="es-MX" dirty="0"/>
                        <a:t>35</a:t>
                      </a:r>
                      <a:endParaRPr lang="es-CL" dirty="0"/>
                    </a:p>
                  </a:txBody>
                  <a:tcPr>
                    <a:solidFill>
                      <a:schemeClr val="accent1">
                        <a:lumMod val="40000"/>
                        <a:lumOff val="60000"/>
                      </a:schemeClr>
                    </a:solidFill>
                  </a:tcPr>
                </a:tc>
                <a:extLst>
                  <a:ext uri="{0D108BD9-81ED-4DB2-BD59-A6C34878D82A}">
                    <a16:rowId xmlns:a16="http://schemas.microsoft.com/office/drawing/2014/main" val="3215505179"/>
                  </a:ext>
                </a:extLst>
              </a:tr>
            </a:tbl>
          </a:graphicData>
        </a:graphic>
      </p:graphicFrame>
      <mc:AlternateContent xmlns:mc="http://schemas.openxmlformats.org/markup-compatibility/2006">
        <mc:Choice xmlns:am3d="http://schemas.microsoft.com/office/drawing/2017/model3d" Requires="am3d">
          <p:graphicFrame>
            <p:nvGraphicFramePr>
              <p:cNvPr id="14" name="Modelo 3D 13" descr="Escritorio con cajones 1">
                <a:extLst>
                  <a:ext uri="{FF2B5EF4-FFF2-40B4-BE49-F238E27FC236}">
                    <a16:creationId xmlns:a16="http://schemas.microsoft.com/office/drawing/2014/main" id="{5E0A9CC8-82E0-4AD8-8BE3-25628FA7352B}"/>
                  </a:ext>
                </a:extLst>
              </p:cNvPr>
              <p:cNvGraphicFramePr/>
              <p:nvPr>
                <p:extLst>
                  <p:ext uri="{D42A27DB-BD31-4B8C-83A1-F6EECF244321}">
                    <p14:modId xmlns:p14="http://schemas.microsoft.com/office/powerpoint/2010/main" val="1502376857"/>
                  </p:ext>
                </p:extLst>
              </p:nvPr>
            </p:nvGraphicFramePr>
            <p:xfrm>
              <a:off x="3188383" y="1253016"/>
              <a:ext cx="1722705" cy="1753395"/>
            </p:xfrm>
            <a:graphic>
              <a:graphicData uri="http://schemas.microsoft.com/office/drawing/2017/model3d">
                <am3d:model3d r:embed="rId5">
                  <am3d:spPr>
                    <a:xfrm>
                      <a:off x="0" y="0"/>
                      <a:ext cx="1722705" cy="1753395"/>
                    </a:xfrm>
                    <a:prstGeom prst="rect">
                      <a:avLst/>
                    </a:prstGeom>
                  </am3d:spPr>
                  <am3d:camera>
                    <am3d:pos x="0" y="0" z="56139222"/>
                    <am3d:up dx="0" dy="36000000" dz="0"/>
                    <am3d:lookAt x="0" y="0" z="0"/>
                    <am3d:perspective fov="2700000"/>
                  </am3d:camera>
                  <am3d:trans>
                    <am3d:meterPerModelUnit n="526315" d="1000000"/>
                    <am3d:preTrans dx="0" dy="0" dz="0"/>
                    <am3d:scale>
                      <am3d:sx n="1000000" d="1000000"/>
                      <am3d:sy n="1000000" d="1000000"/>
                      <am3d:sz n="1000000" d="1000000"/>
                    </am3d:scale>
                    <am3d:rot/>
                    <am3d:postTrans dx="0" dy="0" dz="0"/>
                  </am3d:trans>
                  <am3d:raster rName="Office3DRenderer" rVer="16.0.8326">
                    <am3d:blip r:embed="rId6"/>
                  </am3d:raster>
                  <am3d:objViewport viewportSz="19062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elo 3D 13" descr="Escritorio con cajones 1">
                <a:extLst>
                  <a:ext uri="{FF2B5EF4-FFF2-40B4-BE49-F238E27FC236}">
                    <a16:creationId xmlns:a16="http://schemas.microsoft.com/office/drawing/2014/main" id="{5E0A9CC8-82E0-4AD8-8BE3-25628FA7352B}"/>
                  </a:ext>
                </a:extLst>
              </p:cNvPr>
              <p:cNvPicPr>
                <a:picLocks noGrp="1" noRot="1" noChangeAspect="1" noMove="1" noResize="1" noEditPoints="1" noAdjustHandles="1" noChangeArrowheads="1" noChangeShapeType="1" noCrop="1"/>
              </p:cNvPicPr>
              <p:nvPr/>
            </p:nvPicPr>
            <p:blipFill>
              <a:blip r:embed="rId6"/>
              <a:stretch>
                <a:fillRect/>
              </a:stretch>
            </p:blipFill>
            <p:spPr>
              <a:xfrm>
                <a:off x="3188383" y="1253016"/>
                <a:ext cx="1722705" cy="1753395"/>
              </a:xfrm>
              <a:prstGeom prst="rect">
                <a:avLst/>
              </a:prstGeom>
            </p:spPr>
          </p:pic>
        </mc:Fallback>
      </mc:AlternateContent>
      <p:sp>
        <p:nvSpPr>
          <p:cNvPr id="19" name="CuadroTexto 18">
            <a:extLst>
              <a:ext uri="{FF2B5EF4-FFF2-40B4-BE49-F238E27FC236}">
                <a16:creationId xmlns:a16="http://schemas.microsoft.com/office/drawing/2014/main" id="{14C5DAFF-ADC8-40D7-9F1E-2EA6B0ECD9EF}"/>
              </a:ext>
            </a:extLst>
          </p:cNvPr>
          <p:cNvSpPr txBox="1"/>
          <p:nvPr/>
        </p:nvSpPr>
        <p:spPr>
          <a:xfrm>
            <a:off x="3672114" y="1253016"/>
            <a:ext cx="827307" cy="369332"/>
          </a:xfrm>
          <a:prstGeom prst="rect">
            <a:avLst/>
          </a:prstGeom>
          <a:noFill/>
        </p:spPr>
        <p:txBody>
          <a:bodyPr wrap="square" rtlCol="0">
            <a:spAutoFit/>
          </a:bodyPr>
          <a:lstStyle/>
          <a:p>
            <a:r>
              <a:rPr lang="es-MX" dirty="0"/>
              <a:t>Alto</a:t>
            </a:r>
            <a:endParaRPr lang="es-CL" dirty="0"/>
          </a:p>
        </p:txBody>
      </p:sp>
      <p:sp>
        <p:nvSpPr>
          <p:cNvPr id="25" name="CuadroTexto 24">
            <a:extLst>
              <a:ext uri="{FF2B5EF4-FFF2-40B4-BE49-F238E27FC236}">
                <a16:creationId xmlns:a16="http://schemas.microsoft.com/office/drawing/2014/main" id="{92305908-98E0-472F-A573-45D9BF6DF35A}"/>
              </a:ext>
            </a:extLst>
          </p:cNvPr>
          <p:cNvSpPr txBox="1"/>
          <p:nvPr/>
        </p:nvSpPr>
        <p:spPr>
          <a:xfrm>
            <a:off x="3492685" y="2667412"/>
            <a:ext cx="1002168" cy="369332"/>
          </a:xfrm>
          <a:prstGeom prst="rect">
            <a:avLst/>
          </a:prstGeom>
          <a:noFill/>
        </p:spPr>
        <p:txBody>
          <a:bodyPr wrap="square" rtlCol="0">
            <a:spAutoFit/>
          </a:bodyPr>
          <a:lstStyle/>
          <a:p>
            <a:r>
              <a:rPr lang="es-MX" dirty="0"/>
              <a:t>Ancho</a:t>
            </a:r>
            <a:endParaRPr lang="es-CL" dirty="0"/>
          </a:p>
        </p:txBody>
      </p:sp>
      <mc:AlternateContent xmlns:mc="http://schemas.openxmlformats.org/markup-compatibility/2006">
        <mc:Choice xmlns:am3d="http://schemas.microsoft.com/office/drawing/2017/model3d" Requires="am3d">
          <p:graphicFrame>
            <p:nvGraphicFramePr>
              <p:cNvPr id="26" name="Modelo 3D 25" descr="Escritorio con cajones 1">
                <a:extLst>
                  <a:ext uri="{FF2B5EF4-FFF2-40B4-BE49-F238E27FC236}">
                    <a16:creationId xmlns:a16="http://schemas.microsoft.com/office/drawing/2014/main" id="{292CBD28-C591-4286-8EE1-9037DB0E183A}"/>
                  </a:ext>
                </a:extLst>
              </p:cNvPr>
              <p:cNvGraphicFramePr>
                <a:graphicFrameLocks noChangeAspect="1"/>
              </p:cNvGraphicFramePr>
              <p:nvPr>
                <p:extLst>
                  <p:ext uri="{D42A27DB-BD31-4B8C-83A1-F6EECF244321}">
                    <p14:modId xmlns:p14="http://schemas.microsoft.com/office/powerpoint/2010/main" val="3623757384"/>
                  </p:ext>
                </p:extLst>
              </p:nvPr>
            </p:nvGraphicFramePr>
            <p:xfrm>
              <a:off x="3487841" y="4311473"/>
              <a:ext cx="1043865" cy="1507498"/>
            </p:xfrm>
            <a:graphic>
              <a:graphicData uri="http://schemas.microsoft.com/office/drawing/2017/model3d">
                <am3d:model3d r:embed="rId5">
                  <am3d:spPr>
                    <a:xfrm>
                      <a:off x="0" y="0"/>
                      <a:ext cx="1043865" cy="1507498"/>
                    </a:xfrm>
                    <a:prstGeom prst="rect">
                      <a:avLst/>
                    </a:prstGeom>
                  </am3d:spPr>
                  <am3d:camera>
                    <am3d:pos x="0" y="0" z="56139222"/>
                    <am3d:up dx="0" dy="36000000" dz="0"/>
                    <am3d:lookAt x="0" y="0" z="0"/>
                    <am3d:perspective fov="2700000"/>
                  </am3d:camera>
                  <am3d:trans>
                    <am3d:meterPerModelUnit n="526315" d="1000000"/>
                    <am3d:preTrans dx="0" dy="0" dz="0"/>
                    <am3d:scale>
                      <am3d:sx n="1000000" d="1000000"/>
                      <am3d:sy n="1000000" d="1000000"/>
                      <am3d:sz n="1000000" d="1000000"/>
                    </am3d:scale>
                    <am3d:rot ax="5369945" ay="4430953" az="5368699"/>
                    <am3d:postTrans dx="0" dy="0" dz="0"/>
                  </am3d:trans>
                  <am3d:raster rName="Office3DRenderer" rVer="16.0.8326">
                    <am3d:blip r:embed="rId7"/>
                  </am3d:raster>
                  <am3d:objViewport viewportSz="19487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Modelo 3D 25" descr="Escritorio con cajones 1">
                <a:extLst>
                  <a:ext uri="{FF2B5EF4-FFF2-40B4-BE49-F238E27FC236}">
                    <a16:creationId xmlns:a16="http://schemas.microsoft.com/office/drawing/2014/main" id="{292CBD28-C591-4286-8EE1-9037DB0E183A}"/>
                  </a:ext>
                </a:extLst>
              </p:cNvPr>
              <p:cNvPicPr>
                <a:picLocks noGrp="1" noRot="1" noChangeAspect="1" noMove="1" noResize="1" noEditPoints="1" noAdjustHandles="1" noChangeArrowheads="1" noChangeShapeType="1" noCrop="1"/>
              </p:cNvPicPr>
              <p:nvPr/>
            </p:nvPicPr>
            <p:blipFill>
              <a:blip r:embed="rId7"/>
              <a:stretch>
                <a:fillRect/>
              </a:stretch>
            </p:blipFill>
            <p:spPr>
              <a:xfrm>
                <a:off x="3487841" y="4311473"/>
                <a:ext cx="1043865" cy="1507498"/>
              </a:xfrm>
              <a:prstGeom prst="rect">
                <a:avLst/>
              </a:prstGeom>
            </p:spPr>
          </p:pic>
        </mc:Fallback>
      </mc:AlternateContent>
      <p:sp>
        <p:nvSpPr>
          <p:cNvPr id="28" name="Flecha: a la derecha 27">
            <a:extLst>
              <a:ext uri="{FF2B5EF4-FFF2-40B4-BE49-F238E27FC236}">
                <a16:creationId xmlns:a16="http://schemas.microsoft.com/office/drawing/2014/main" id="{55818A19-62F5-4098-95FD-6E1098EE036A}"/>
              </a:ext>
            </a:extLst>
          </p:cNvPr>
          <p:cNvSpPr/>
          <p:nvPr/>
        </p:nvSpPr>
        <p:spPr>
          <a:xfrm>
            <a:off x="3495218" y="5065222"/>
            <a:ext cx="824080" cy="321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9" name="CuadroTexto 28">
            <a:extLst>
              <a:ext uri="{FF2B5EF4-FFF2-40B4-BE49-F238E27FC236}">
                <a16:creationId xmlns:a16="http://schemas.microsoft.com/office/drawing/2014/main" id="{3952BA57-BD50-4857-932A-F14C69CB93A7}"/>
              </a:ext>
            </a:extLst>
          </p:cNvPr>
          <p:cNvSpPr txBox="1"/>
          <p:nvPr/>
        </p:nvSpPr>
        <p:spPr>
          <a:xfrm>
            <a:off x="3188383" y="4188932"/>
            <a:ext cx="1403040" cy="369332"/>
          </a:xfrm>
          <a:prstGeom prst="rect">
            <a:avLst/>
          </a:prstGeom>
          <a:noFill/>
        </p:spPr>
        <p:txBody>
          <a:bodyPr wrap="square" rtlCol="0">
            <a:spAutoFit/>
          </a:bodyPr>
          <a:lstStyle/>
          <a:p>
            <a:r>
              <a:rPr lang="es-MX" dirty="0"/>
              <a:t>Profundidad</a:t>
            </a:r>
            <a:endParaRPr lang="es-CL" dirty="0"/>
          </a:p>
        </p:txBody>
      </p:sp>
      <mc:AlternateContent xmlns:mc="http://schemas.openxmlformats.org/markup-compatibility/2006">
        <mc:Choice xmlns:am3d="http://schemas.microsoft.com/office/drawing/2017/model3d" Requires="am3d">
          <p:graphicFrame>
            <p:nvGraphicFramePr>
              <p:cNvPr id="30" name="Modelo 3D 29" descr="Escritorio con cajones 1">
                <a:extLst>
                  <a:ext uri="{FF2B5EF4-FFF2-40B4-BE49-F238E27FC236}">
                    <a16:creationId xmlns:a16="http://schemas.microsoft.com/office/drawing/2014/main" id="{975B6367-926F-462C-9175-14B9DD8FB504}"/>
                  </a:ext>
                </a:extLst>
              </p:cNvPr>
              <p:cNvGraphicFramePr>
                <a:graphicFrameLocks noChangeAspect="1"/>
              </p:cNvGraphicFramePr>
              <p:nvPr>
                <p:extLst>
                  <p:ext uri="{D42A27DB-BD31-4B8C-83A1-F6EECF244321}">
                    <p14:modId xmlns:p14="http://schemas.microsoft.com/office/powerpoint/2010/main" val="635565708"/>
                  </p:ext>
                </p:extLst>
              </p:nvPr>
            </p:nvGraphicFramePr>
            <p:xfrm>
              <a:off x="3056827" y="3030800"/>
              <a:ext cx="1897691" cy="1004798"/>
            </p:xfrm>
            <a:graphic>
              <a:graphicData uri="http://schemas.microsoft.com/office/drawing/2017/model3d">
                <am3d:model3d r:embed="rId5">
                  <am3d:spPr>
                    <a:xfrm>
                      <a:off x="0" y="0"/>
                      <a:ext cx="1897691" cy="1004798"/>
                    </a:xfrm>
                    <a:prstGeom prst="rect">
                      <a:avLst/>
                    </a:prstGeom>
                  </am3d:spPr>
                  <am3d:camera>
                    <am3d:pos x="0" y="0" z="56139222"/>
                    <am3d:up dx="0" dy="36000000" dz="0"/>
                    <am3d:lookAt x="0" y="0" z="0"/>
                    <am3d:perspective fov="2700000"/>
                  </am3d:camera>
                  <am3d:trans>
                    <am3d:meterPerModelUnit n="526315" d="1000000"/>
                    <am3d:preTrans dx="0" dy="0" dz="0"/>
                    <am3d:scale>
                      <am3d:sx n="1000000" d="1000000"/>
                      <am3d:sy n="1000000" d="1000000"/>
                      <am3d:sz n="1000000" d="1000000"/>
                    </am3d:scale>
                    <am3d:rot ax="3462647" ay="1004" az="1612"/>
                    <am3d:postTrans dx="0" dy="0" dz="0"/>
                  </am3d:trans>
                  <am3d:raster rName="Office3DRenderer" rVer="16.0.8326">
                    <am3d:blip r:embed="rId8"/>
                  </am3d:raster>
                  <am3d:objViewport viewportSz="19487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Modelo 3D 29" descr="Escritorio con cajones 1">
                <a:extLst>
                  <a:ext uri="{FF2B5EF4-FFF2-40B4-BE49-F238E27FC236}">
                    <a16:creationId xmlns:a16="http://schemas.microsoft.com/office/drawing/2014/main" id="{975B6367-926F-462C-9175-14B9DD8FB504}"/>
                  </a:ext>
                </a:extLst>
              </p:cNvPr>
              <p:cNvPicPr>
                <a:picLocks noGrp="1" noRot="1" noChangeAspect="1" noMove="1" noResize="1" noEditPoints="1" noAdjustHandles="1" noChangeArrowheads="1" noChangeShapeType="1" noCrop="1"/>
              </p:cNvPicPr>
              <p:nvPr/>
            </p:nvPicPr>
            <p:blipFill>
              <a:blip r:embed="rId8"/>
              <a:stretch>
                <a:fillRect/>
              </a:stretch>
            </p:blipFill>
            <p:spPr>
              <a:xfrm>
                <a:off x="3056827" y="3030800"/>
                <a:ext cx="1897691" cy="1004798"/>
              </a:xfrm>
              <a:prstGeom prst="rect">
                <a:avLst/>
              </a:prstGeom>
            </p:spPr>
          </p:pic>
        </mc:Fallback>
      </mc:AlternateContent>
      <p:sp>
        <p:nvSpPr>
          <p:cNvPr id="31" name="Flecha: a la derecha 30">
            <a:extLst>
              <a:ext uri="{FF2B5EF4-FFF2-40B4-BE49-F238E27FC236}">
                <a16:creationId xmlns:a16="http://schemas.microsoft.com/office/drawing/2014/main" id="{3231DBBE-3A5D-4CD9-94EE-96C6F7CA35E8}"/>
              </a:ext>
            </a:extLst>
          </p:cNvPr>
          <p:cNvSpPr/>
          <p:nvPr/>
        </p:nvSpPr>
        <p:spPr>
          <a:xfrm>
            <a:off x="3249637" y="3196043"/>
            <a:ext cx="1498348" cy="280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2" name="Flecha: hacia arriba 31">
            <a:extLst>
              <a:ext uri="{FF2B5EF4-FFF2-40B4-BE49-F238E27FC236}">
                <a16:creationId xmlns:a16="http://schemas.microsoft.com/office/drawing/2014/main" id="{CA108235-8DC9-48E7-B69A-4305E7E62D60}"/>
              </a:ext>
            </a:extLst>
          </p:cNvPr>
          <p:cNvSpPr/>
          <p:nvPr/>
        </p:nvSpPr>
        <p:spPr>
          <a:xfrm>
            <a:off x="3381829" y="1622348"/>
            <a:ext cx="290285" cy="9031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5" name="Rectángulo 34">
            <a:extLst>
              <a:ext uri="{FF2B5EF4-FFF2-40B4-BE49-F238E27FC236}">
                <a16:creationId xmlns:a16="http://schemas.microsoft.com/office/drawing/2014/main" id="{71A92076-2F7B-4A1D-9A18-44663DF3F165}"/>
              </a:ext>
            </a:extLst>
          </p:cNvPr>
          <p:cNvSpPr/>
          <p:nvPr/>
        </p:nvSpPr>
        <p:spPr>
          <a:xfrm>
            <a:off x="7466723" y="5551185"/>
            <a:ext cx="2096966" cy="558064"/>
          </a:xfrm>
          <a:prstGeom prst="rect">
            <a:avLst/>
          </a:prstGeom>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Enviar</a:t>
            </a:r>
            <a:endParaRPr lang="es-CL" dirty="0"/>
          </a:p>
        </p:txBody>
      </p:sp>
    </p:spTree>
    <p:extLst>
      <p:ext uri="{BB962C8B-B14F-4D97-AF65-F5344CB8AC3E}">
        <p14:creationId xmlns:p14="http://schemas.microsoft.com/office/powerpoint/2010/main" val="2594300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rotWithShape="1">
          <a:blip r:embed="rId2">
            <a:extLst>
              <a:ext uri="{28A0092B-C50C-407E-A947-70E740481C1C}">
                <a14:useLocalDpi xmlns:a14="http://schemas.microsoft.com/office/drawing/2010/main" val="0"/>
              </a:ext>
            </a:extLst>
          </a:blip>
          <a:srcRect t="29887" r="1" b="17098"/>
          <a:stretch/>
        </p:blipFill>
        <p:spPr>
          <a:xfrm>
            <a:off x="2307" y="0"/>
            <a:ext cx="12192000" cy="6857999"/>
          </a:xfrm>
          <a:prstGeom prst="rect">
            <a:avLst/>
          </a:prstGeom>
        </p:spPr>
      </p:pic>
      <p:sp>
        <p:nvSpPr>
          <p:cNvPr id="20" name="Rectangle 19">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2697035" y="1946682"/>
            <a:ext cx="5619054" cy="4849091"/>
          </a:xfrm>
        </p:spPr>
        <p:txBody>
          <a:bodyPr vert="horz" lIns="91440" tIns="45720" rIns="91440" bIns="45720" rtlCol="0" anchor="ctr">
            <a:normAutofit/>
          </a:bodyPr>
          <a:lstStyle/>
          <a:p>
            <a:pPr algn="r"/>
            <a:r>
              <a:rPr lang="en-US" dirty="0">
                <a:solidFill>
                  <a:srgbClr val="FFFFFF"/>
                </a:solidFill>
              </a:rPr>
              <a:t>CASA MONJE</a:t>
            </a:r>
          </a:p>
        </p:txBody>
      </p:sp>
      <p:cxnSp>
        <p:nvCxnSpPr>
          <p:cNvPr id="22" name="Straight Connector 21">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pic>
        <p:nvPicPr>
          <p:cNvPr id="12" name="Gráfico 11" descr="Introducir con relleno sólido">
            <a:extLst>
              <a:ext uri="{FF2B5EF4-FFF2-40B4-BE49-F238E27FC236}">
                <a16:creationId xmlns:a16="http://schemas.microsoft.com/office/drawing/2014/main" id="{8B45CD5C-AB9C-42A8-8D6F-55EEC9236D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 y="138845"/>
            <a:ext cx="650778" cy="650778"/>
          </a:xfrm>
          <a:prstGeom prst="rect">
            <a:avLst/>
          </a:prstGeom>
        </p:spPr>
      </p:pic>
      <p:sp>
        <p:nvSpPr>
          <p:cNvPr id="7" name="CuadroTexto 6">
            <a:extLst>
              <a:ext uri="{FF2B5EF4-FFF2-40B4-BE49-F238E27FC236}">
                <a16:creationId xmlns:a16="http://schemas.microsoft.com/office/drawing/2014/main" id="{2AA4A8AB-71EC-4067-B526-E6F32B71DCB9}"/>
              </a:ext>
            </a:extLst>
          </p:cNvPr>
          <p:cNvSpPr txBox="1"/>
          <p:nvPr/>
        </p:nvSpPr>
        <p:spPr>
          <a:xfrm>
            <a:off x="5332625" y="464234"/>
            <a:ext cx="2449537" cy="3631763"/>
          </a:xfrm>
          <a:prstGeom prst="rect">
            <a:avLst/>
          </a:prstGeom>
          <a:noFill/>
        </p:spPr>
        <p:txBody>
          <a:bodyPr wrap="square" rtlCol="0">
            <a:spAutoFit/>
          </a:bodyPr>
          <a:lstStyle/>
          <a:p>
            <a:pPr algn="ctr">
              <a:spcAft>
                <a:spcPts val="600"/>
              </a:spcAft>
            </a:pPr>
            <a:r>
              <a:rPr lang="es-MX" sz="2800" b="1" i="1" dirty="0"/>
              <a:t>Mónica</a:t>
            </a:r>
          </a:p>
          <a:p>
            <a:pPr algn="ctr">
              <a:spcAft>
                <a:spcPts val="600"/>
              </a:spcAft>
            </a:pPr>
            <a:endParaRPr lang="es-MX" sz="2800" b="1" i="1" dirty="0"/>
          </a:p>
          <a:p>
            <a:pPr algn="ctr">
              <a:spcAft>
                <a:spcPts val="600"/>
              </a:spcAft>
            </a:pPr>
            <a:r>
              <a:rPr lang="es-MX" b="1" i="1" dirty="0"/>
              <a:t>¡Muchas gracias por Cotizar con Nosotros! </a:t>
            </a:r>
          </a:p>
          <a:p>
            <a:pPr algn="ctr">
              <a:spcAft>
                <a:spcPts val="600"/>
              </a:spcAft>
            </a:pPr>
            <a:endParaRPr lang="es-MX" b="1" i="1" dirty="0"/>
          </a:p>
          <a:p>
            <a:pPr algn="ctr">
              <a:spcAft>
                <a:spcPts val="600"/>
              </a:spcAft>
            </a:pPr>
            <a:r>
              <a:rPr lang="es-MX" b="1" i="1" dirty="0"/>
              <a:t>Se ha enviado copia de solicitud a su email </a:t>
            </a:r>
          </a:p>
          <a:p>
            <a:pPr algn="ctr">
              <a:spcAft>
                <a:spcPts val="600"/>
              </a:spcAft>
            </a:pPr>
            <a:endParaRPr lang="es-MX" b="1" i="1" dirty="0"/>
          </a:p>
          <a:p>
            <a:pPr algn="ctr">
              <a:spcAft>
                <a:spcPts val="600"/>
              </a:spcAft>
            </a:pPr>
            <a:r>
              <a:rPr lang="es-MX" b="1" i="1" dirty="0"/>
              <a:t>Muy pronto estaremos en contacto</a:t>
            </a:r>
          </a:p>
        </p:txBody>
      </p:sp>
    </p:spTree>
    <p:extLst>
      <p:ext uri="{BB962C8B-B14F-4D97-AF65-F5344CB8AC3E}">
        <p14:creationId xmlns:p14="http://schemas.microsoft.com/office/powerpoint/2010/main" val="43687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6743" b="6743"/>
          <a:stretch/>
        </p:blipFill>
        <p:spPr>
          <a:xfrm>
            <a:off x="1" y="10"/>
            <a:ext cx="12192000" cy="6857989"/>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áfico 5" descr="Icono de menú de hamburguesa con relleno sólido">
            <a:extLst>
              <a:ext uri="{FF2B5EF4-FFF2-40B4-BE49-F238E27FC236}">
                <a16:creationId xmlns:a16="http://schemas.microsoft.com/office/drawing/2014/main" id="{A5860C09-21FA-45F3-B449-AE7DA6A1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3" y="-10"/>
            <a:ext cx="697379" cy="697379"/>
          </a:xfrm>
          <a:prstGeom prst="rect">
            <a:avLst/>
          </a:prstGeom>
        </p:spPr>
      </p:pic>
      <p:sp>
        <p:nvSpPr>
          <p:cNvPr id="7" name="CuadroTexto 6">
            <a:extLst>
              <a:ext uri="{FF2B5EF4-FFF2-40B4-BE49-F238E27FC236}">
                <a16:creationId xmlns:a16="http://schemas.microsoft.com/office/drawing/2014/main" id="{2AA4A8AB-71EC-4067-B526-E6F32B71DCB9}"/>
              </a:ext>
            </a:extLst>
          </p:cNvPr>
          <p:cNvSpPr txBox="1"/>
          <p:nvPr/>
        </p:nvSpPr>
        <p:spPr>
          <a:xfrm>
            <a:off x="800100" y="928468"/>
            <a:ext cx="2449537" cy="1754326"/>
          </a:xfrm>
          <a:prstGeom prst="rect">
            <a:avLst/>
          </a:prstGeom>
          <a:noFill/>
        </p:spPr>
        <p:txBody>
          <a:bodyPr wrap="square" rtlCol="0">
            <a:spAutoFit/>
          </a:bodyPr>
          <a:lstStyle/>
          <a:p>
            <a:r>
              <a:rPr lang="es-MX" b="1" i="1" dirty="0"/>
              <a:t>Regístrate</a:t>
            </a:r>
          </a:p>
          <a:p>
            <a:endParaRPr lang="es-MX" b="1" i="1" dirty="0"/>
          </a:p>
          <a:p>
            <a:r>
              <a:rPr lang="es-MX" b="1" i="1" dirty="0"/>
              <a:t>Por favor completa la información del formulario </a:t>
            </a:r>
          </a:p>
          <a:p>
            <a:endParaRPr lang="es-MX" b="1" i="1" dirty="0"/>
          </a:p>
        </p:txBody>
      </p:sp>
      <p:graphicFrame>
        <p:nvGraphicFramePr>
          <p:cNvPr id="12" name="Tabla 5">
            <a:extLst>
              <a:ext uri="{FF2B5EF4-FFF2-40B4-BE49-F238E27FC236}">
                <a16:creationId xmlns:a16="http://schemas.microsoft.com/office/drawing/2014/main" id="{121B71BB-C737-440F-A00D-9C02F1676A7E}"/>
              </a:ext>
            </a:extLst>
          </p:cNvPr>
          <p:cNvGraphicFramePr>
            <a:graphicFrameLocks noGrp="1"/>
          </p:cNvGraphicFramePr>
          <p:nvPr>
            <p:extLst>
              <p:ext uri="{D42A27DB-BD31-4B8C-83A1-F6EECF244321}">
                <p14:modId xmlns:p14="http://schemas.microsoft.com/office/powerpoint/2010/main" val="2846152873"/>
              </p:ext>
            </p:extLst>
          </p:nvPr>
        </p:nvGraphicFramePr>
        <p:xfrm>
          <a:off x="5741306" y="1805631"/>
          <a:ext cx="5586187" cy="2163352"/>
        </p:xfrm>
        <a:graphic>
          <a:graphicData uri="http://schemas.openxmlformats.org/drawingml/2006/table">
            <a:tbl>
              <a:tblPr firstRow="1" bandRow="1">
                <a:tableStyleId>{5C22544A-7EE6-4342-B048-85BDC9FD1C3A}</a:tableStyleId>
              </a:tblPr>
              <a:tblGrid>
                <a:gridCol w="1974835">
                  <a:extLst>
                    <a:ext uri="{9D8B030D-6E8A-4147-A177-3AD203B41FA5}">
                      <a16:colId xmlns:a16="http://schemas.microsoft.com/office/drawing/2014/main" val="2068642804"/>
                    </a:ext>
                  </a:extLst>
                </a:gridCol>
                <a:gridCol w="3611352">
                  <a:extLst>
                    <a:ext uri="{9D8B030D-6E8A-4147-A177-3AD203B41FA5}">
                      <a16:colId xmlns:a16="http://schemas.microsoft.com/office/drawing/2014/main" val="409606223"/>
                    </a:ext>
                  </a:extLst>
                </a:gridCol>
              </a:tblGrid>
              <a:tr h="425783">
                <a:tc>
                  <a:txBody>
                    <a:bodyPr/>
                    <a:lstStyle/>
                    <a:p>
                      <a:pPr marL="0" algn="l" defTabSz="914400" rtl="0" eaLnBrk="1" latinLnBrk="0" hangingPunct="1"/>
                      <a:r>
                        <a:rPr lang="es-MX" sz="1800" b="1" kern="1200" dirty="0">
                          <a:solidFill>
                            <a:schemeClr val="dk1"/>
                          </a:solidFill>
                          <a:latin typeface="+mn-lt"/>
                          <a:ea typeface="+mn-ea"/>
                          <a:cs typeface="+mn-cs"/>
                        </a:rPr>
                        <a:t>Nombre </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14400" rtl="0" eaLnBrk="1" latinLnBrk="0" hangingPunct="1"/>
                      <a:r>
                        <a:rPr lang="es-MX" sz="1800" b="0" kern="1200" dirty="0">
                          <a:solidFill>
                            <a:schemeClr val="dk1"/>
                          </a:solidFill>
                          <a:latin typeface="+mn-lt"/>
                          <a:ea typeface="+mn-ea"/>
                          <a:cs typeface="+mn-cs"/>
                        </a:rPr>
                        <a:t>Monica</a:t>
                      </a:r>
                      <a:endParaRPr lang="es-CL" sz="1800" b="0" kern="1200" dirty="0">
                        <a:solidFill>
                          <a:schemeClr val="dk1"/>
                        </a:solidFill>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59287256"/>
                  </a:ext>
                </a:extLst>
              </a:tr>
              <a:tr h="460220">
                <a:tc>
                  <a:txBody>
                    <a:bodyPr/>
                    <a:lstStyle/>
                    <a:p>
                      <a:r>
                        <a:rPr lang="es-MX" b="1" dirty="0"/>
                        <a:t>Apellido</a:t>
                      </a:r>
                      <a:endParaRPr lang="es-CL" b="1" dirty="0"/>
                    </a:p>
                  </a:txBody>
                  <a:tcPr>
                    <a:solidFill>
                      <a:schemeClr val="accent1">
                        <a:lumMod val="40000"/>
                        <a:lumOff val="60000"/>
                      </a:schemeClr>
                    </a:solidFill>
                  </a:tcPr>
                </a:tc>
                <a:tc>
                  <a:txBody>
                    <a:bodyPr/>
                    <a:lstStyle/>
                    <a:p>
                      <a:r>
                        <a:rPr lang="es-MX" dirty="0"/>
                        <a:t>Monje</a:t>
                      </a:r>
                      <a:endParaRPr lang="es-CL" dirty="0"/>
                    </a:p>
                  </a:txBody>
                  <a:tcPr>
                    <a:solidFill>
                      <a:schemeClr val="accent1">
                        <a:lumMod val="40000"/>
                        <a:lumOff val="60000"/>
                      </a:schemeClr>
                    </a:solidFill>
                  </a:tcPr>
                </a:tc>
                <a:extLst>
                  <a:ext uri="{0D108BD9-81ED-4DB2-BD59-A6C34878D82A}">
                    <a16:rowId xmlns:a16="http://schemas.microsoft.com/office/drawing/2014/main" val="3188445981"/>
                  </a:ext>
                </a:extLst>
              </a:tr>
              <a:tr h="425783">
                <a:tc>
                  <a:txBody>
                    <a:bodyPr/>
                    <a:lstStyle/>
                    <a:p>
                      <a:pPr marL="0" algn="l" defTabSz="914400" rtl="0" eaLnBrk="1" latinLnBrk="0" hangingPunct="1"/>
                      <a:r>
                        <a:rPr lang="es-MX" sz="1800" b="1" kern="1200" dirty="0">
                          <a:solidFill>
                            <a:schemeClr val="dk1"/>
                          </a:solidFill>
                          <a:latin typeface="+mn-lt"/>
                          <a:ea typeface="+mn-ea"/>
                          <a:cs typeface="+mn-cs"/>
                        </a:rPr>
                        <a:t>Teléfono</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r>
                        <a:rPr lang="es-MX" dirty="0"/>
                        <a:t>991783364</a:t>
                      </a:r>
                      <a:endParaRPr lang="es-CL" dirty="0"/>
                    </a:p>
                  </a:txBody>
                  <a:tcPr>
                    <a:solidFill>
                      <a:schemeClr val="accent1">
                        <a:lumMod val="40000"/>
                        <a:lumOff val="60000"/>
                      </a:schemeClr>
                    </a:solidFill>
                  </a:tcPr>
                </a:tc>
                <a:extLst>
                  <a:ext uri="{0D108BD9-81ED-4DB2-BD59-A6C34878D82A}">
                    <a16:rowId xmlns:a16="http://schemas.microsoft.com/office/drawing/2014/main" val="3971821434"/>
                  </a:ext>
                </a:extLst>
              </a:tr>
              <a:tr h="425783">
                <a:tc>
                  <a:txBody>
                    <a:bodyPr/>
                    <a:lstStyle/>
                    <a:p>
                      <a:pPr marL="0" algn="l" defTabSz="914400" rtl="0" eaLnBrk="1" latinLnBrk="0" hangingPunct="1"/>
                      <a:r>
                        <a:rPr lang="es-MX" sz="1800" b="1" kern="1200" dirty="0">
                          <a:solidFill>
                            <a:schemeClr val="dk1"/>
                          </a:solidFill>
                          <a:latin typeface="+mn-lt"/>
                          <a:ea typeface="+mn-ea"/>
                          <a:cs typeface="+mn-cs"/>
                        </a:rPr>
                        <a:t>Email</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r>
                        <a:rPr lang="es-MX" dirty="0"/>
                        <a:t>mmonjeds@gmail.com</a:t>
                      </a:r>
                      <a:endParaRPr lang="es-CL" dirty="0"/>
                    </a:p>
                  </a:txBody>
                  <a:tcPr>
                    <a:solidFill>
                      <a:schemeClr val="accent1">
                        <a:lumMod val="40000"/>
                        <a:lumOff val="60000"/>
                      </a:schemeClr>
                    </a:solidFill>
                  </a:tcPr>
                </a:tc>
                <a:extLst>
                  <a:ext uri="{0D108BD9-81ED-4DB2-BD59-A6C34878D82A}">
                    <a16:rowId xmlns:a16="http://schemas.microsoft.com/office/drawing/2014/main" val="3341010504"/>
                  </a:ext>
                </a:extLst>
              </a:tr>
              <a:tr h="425783">
                <a:tc>
                  <a:txBody>
                    <a:bodyPr/>
                    <a:lstStyle/>
                    <a:p>
                      <a:pPr marL="0" algn="l" defTabSz="914400" rtl="0" eaLnBrk="1" latinLnBrk="0" hangingPunct="1"/>
                      <a:r>
                        <a:rPr lang="es-MX" sz="1800" b="1" kern="1200" dirty="0">
                          <a:solidFill>
                            <a:schemeClr val="dk1"/>
                          </a:solidFill>
                          <a:latin typeface="+mn-lt"/>
                          <a:ea typeface="+mn-ea"/>
                          <a:cs typeface="+mn-cs"/>
                        </a:rPr>
                        <a:t>Dirección</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r>
                        <a:rPr lang="es-MX" dirty="0"/>
                        <a:t>Bulnes 635 Temuco</a:t>
                      </a:r>
                      <a:endParaRPr lang="es-CL" dirty="0"/>
                    </a:p>
                  </a:txBody>
                  <a:tcPr>
                    <a:solidFill>
                      <a:schemeClr val="accent1">
                        <a:lumMod val="40000"/>
                        <a:lumOff val="60000"/>
                      </a:schemeClr>
                    </a:solidFill>
                  </a:tcPr>
                </a:tc>
                <a:extLst>
                  <a:ext uri="{0D108BD9-81ED-4DB2-BD59-A6C34878D82A}">
                    <a16:rowId xmlns:a16="http://schemas.microsoft.com/office/drawing/2014/main" val="658806867"/>
                  </a:ext>
                </a:extLst>
              </a:tr>
            </a:tbl>
          </a:graphicData>
        </a:graphic>
      </p:graphicFrame>
      <p:sp>
        <p:nvSpPr>
          <p:cNvPr id="14" name="Rectángulo 13">
            <a:extLst>
              <a:ext uri="{FF2B5EF4-FFF2-40B4-BE49-F238E27FC236}">
                <a16:creationId xmlns:a16="http://schemas.microsoft.com/office/drawing/2014/main" id="{12C4FDC3-B5AF-49C2-8115-52390E5A849E}"/>
              </a:ext>
            </a:extLst>
          </p:cNvPr>
          <p:cNvSpPr/>
          <p:nvPr/>
        </p:nvSpPr>
        <p:spPr>
          <a:xfrm>
            <a:off x="7315202" y="3968983"/>
            <a:ext cx="2096966" cy="558064"/>
          </a:xfrm>
          <a:prstGeom prst="rect">
            <a:avLst/>
          </a:prstGeom>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Enviar</a:t>
            </a:r>
            <a:endParaRPr lang="es-CL" dirty="0"/>
          </a:p>
        </p:txBody>
      </p:sp>
    </p:spTree>
    <p:extLst>
      <p:ext uri="{BB962C8B-B14F-4D97-AF65-F5344CB8AC3E}">
        <p14:creationId xmlns:p14="http://schemas.microsoft.com/office/powerpoint/2010/main" val="332821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6743" b="6743"/>
          <a:stretch/>
        </p:blipFill>
        <p:spPr>
          <a:xfrm>
            <a:off x="1" y="10"/>
            <a:ext cx="12192000" cy="6857989"/>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AA4A8AB-71EC-4067-B526-E6F32B71DCB9}"/>
              </a:ext>
            </a:extLst>
          </p:cNvPr>
          <p:cNvSpPr txBox="1"/>
          <p:nvPr/>
        </p:nvSpPr>
        <p:spPr>
          <a:xfrm>
            <a:off x="800100" y="928468"/>
            <a:ext cx="2449537" cy="2062103"/>
          </a:xfrm>
          <a:prstGeom prst="rect">
            <a:avLst/>
          </a:prstGeom>
          <a:noFill/>
        </p:spPr>
        <p:txBody>
          <a:bodyPr wrap="square" rtlCol="0">
            <a:spAutoFit/>
          </a:bodyPr>
          <a:lstStyle/>
          <a:p>
            <a:pPr algn="ctr"/>
            <a:r>
              <a:rPr lang="es-MX" sz="2800" b="1" i="1" dirty="0"/>
              <a:t>¡Bienvenida Mónica !</a:t>
            </a:r>
          </a:p>
          <a:p>
            <a:endParaRPr lang="es-MX" b="1" i="1" dirty="0"/>
          </a:p>
          <a:p>
            <a:endParaRPr lang="es-MX" b="1" i="1" dirty="0"/>
          </a:p>
          <a:p>
            <a:endParaRPr lang="es-MX" b="1" i="1" dirty="0"/>
          </a:p>
          <a:p>
            <a:endParaRPr lang="es-MX" b="1" i="1" dirty="0"/>
          </a:p>
        </p:txBody>
      </p:sp>
      <p:sp>
        <p:nvSpPr>
          <p:cNvPr id="16" name="Rectángulo 15">
            <a:extLst>
              <a:ext uri="{FF2B5EF4-FFF2-40B4-BE49-F238E27FC236}">
                <a16:creationId xmlns:a16="http://schemas.microsoft.com/office/drawing/2014/main" id="{CE60DA42-23B8-4B7E-ADBC-6292998E22B9}"/>
              </a:ext>
            </a:extLst>
          </p:cNvPr>
          <p:cNvSpPr/>
          <p:nvPr/>
        </p:nvSpPr>
        <p:spPr>
          <a:xfrm>
            <a:off x="1044012" y="2927801"/>
            <a:ext cx="2096966" cy="558064"/>
          </a:xfrm>
          <a:prstGeom prst="rect">
            <a:avLst/>
          </a:prstGeom>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Crear un nuevo Proyecto</a:t>
            </a:r>
            <a:endParaRPr lang="es-CL" dirty="0"/>
          </a:p>
        </p:txBody>
      </p:sp>
    </p:spTree>
    <p:extLst>
      <p:ext uri="{BB962C8B-B14F-4D97-AF65-F5344CB8AC3E}">
        <p14:creationId xmlns:p14="http://schemas.microsoft.com/office/powerpoint/2010/main" val="416743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16728" b="16728"/>
          <a:stretch/>
        </p:blipFill>
        <p:spPr>
          <a:xfrm>
            <a:off x="4181098" y="23840"/>
            <a:ext cx="8010902" cy="6857989"/>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96874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547384"/>
            <a:ext cx="3343277" cy="970588"/>
          </a:xfrm>
        </p:spPr>
        <p:txBody>
          <a:bodyPr>
            <a:normAutofit/>
          </a:bodyPr>
          <a:lstStyle/>
          <a:p>
            <a:r>
              <a:rPr lang="es-MX" sz="1600" b="1" i="1" dirty="0"/>
              <a:t>¡No compres, Reutiliza lo que tienes!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áfico 5" descr="Icono de menú de hamburguesa con relleno sólido">
            <a:extLst>
              <a:ext uri="{FF2B5EF4-FFF2-40B4-BE49-F238E27FC236}">
                <a16:creationId xmlns:a16="http://schemas.microsoft.com/office/drawing/2014/main" id="{A5860C09-21FA-45F3-B449-AE7DA6A1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3" y="-10"/>
            <a:ext cx="711446" cy="711446"/>
          </a:xfrm>
          <a:prstGeom prst="rect">
            <a:avLst/>
          </a:prstGeom>
        </p:spPr>
      </p:pic>
      <p:sp>
        <p:nvSpPr>
          <p:cNvPr id="5" name="CuadroTexto 4">
            <a:extLst>
              <a:ext uri="{FF2B5EF4-FFF2-40B4-BE49-F238E27FC236}">
                <a16:creationId xmlns:a16="http://schemas.microsoft.com/office/drawing/2014/main" id="{7CAB333D-C21A-4214-9DFC-B4C1D2B2F177}"/>
              </a:ext>
            </a:extLst>
          </p:cNvPr>
          <p:cNvSpPr txBox="1"/>
          <p:nvPr/>
        </p:nvSpPr>
        <p:spPr>
          <a:xfrm>
            <a:off x="695322" y="775179"/>
            <a:ext cx="2970042" cy="5355312"/>
          </a:xfrm>
          <a:prstGeom prst="rect">
            <a:avLst/>
          </a:prstGeom>
          <a:noFill/>
        </p:spPr>
        <p:txBody>
          <a:bodyPr wrap="square" rtlCol="0">
            <a:spAutoFit/>
          </a:bodyPr>
          <a:lstStyle/>
          <a:p>
            <a:r>
              <a:rPr lang="es-MX" b="1" i="1" dirty="0"/>
              <a:t>Sobre Nosotros</a:t>
            </a:r>
          </a:p>
          <a:p>
            <a:endParaRPr lang="es-MX" dirty="0"/>
          </a:p>
          <a:p>
            <a:r>
              <a:rPr lang="es-CL" sz="1800" dirty="0">
                <a:effectLst/>
                <a:latin typeface="Gotham-Rounded-Book"/>
                <a:ea typeface="Times New Roman" panose="02020603050405020304" pitchFamily="18" charset="0"/>
                <a:cs typeface="Times New Roman" panose="02020603050405020304" pitchFamily="18" charset="0"/>
              </a:rPr>
              <a:t>Somos una empresa familiar ubicada en la Ciudad de Temuco, enfocados en hacer realidad tus proyectos de restauración de muebles.</a:t>
            </a:r>
          </a:p>
          <a:p>
            <a:endParaRPr lang="es-CL" dirty="0">
              <a:latin typeface="Gotham-Rounded-Book"/>
              <a:ea typeface="Times New Roman" panose="02020603050405020304" pitchFamily="18" charset="0"/>
              <a:cs typeface="Times New Roman" panose="02020603050405020304" pitchFamily="18" charset="0"/>
            </a:endParaRPr>
          </a:p>
          <a:p>
            <a:r>
              <a:rPr lang="es-CL" sz="1800" dirty="0">
                <a:effectLst/>
                <a:latin typeface="Gotham-Rounded-Book"/>
                <a:ea typeface="Times New Roman" panose="02020603050405020304" pitchFamily="18" charset="0"/>
                <a:cs typeface="Times New Roman" panose="02020603050405020304" pitchFamily="18" charset="0"/>
              </a:rPr>
              <a:t>Estamos conscientes de la escasez de recursos naturales y contribuimos a la actitud responsable de la protección del medio ambiente, a través de la reutilización de madera ya procesada. </a:t>
            </a: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a:p>
            <a:endParaRPr lang="es-MX" dirty="0"/>
          </a:p>
          <a:p>
            <a:endParaRPr lang="es-MX" dirty="0"/>
          </a:p>
          <a:p>
            <a:endParaRPr lang="es-MX" dirty="0"/>
          </a:p>
        </p:txBody>
      </p:sp>
    </p:spTree>
    <p:extLst>
      <p:ext uri="{BB962C8B-B14F-4D97-AF65-F5344CB8AC3E}">
        <p14:creationId xmlns:p14="http://schemas.microsoft.com/office/powerpoint/2010/main" val="284163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6743" b="6743"/>
          <a:stretch/>
        </p:blipFill>
        <p:spPr>
          <a:xfrm>
            <a:off x="1" y="10"/>
            <a:ext cx="12192000" cy="6857989"/>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áfico 5" descr="Icono de menú de hamburguesa con relleno sólido">
            <a:extLst>
              <a:ext uri="{FF2B5EF4-FFF2-40B4-BE49-F238E27FC236}">
                <a16:creationId xmlns:a16="http://schemas.microsoft.com/office/drawing/2014/main" id="{A5860C09-21FA-45F3-B449-AE7DA6A1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3" y="-10"/>
            <a:ext cx="697379" cy="697379"/>
          </a:xfrm>
          <a:prstGeom prst="rect">
            <a:avLst/>
          </a:prstGeom>
        </p:spPr>
      </p:pic>
      <p:sp>
        <p:nvSpPr>
          <p:cNvPr id="7" name="CuadroTexto 6">
            <a:extLst>
              <a:ext uri="{FF2B5EF4-FFF2-40B4-BE49-F238E27FC236}">
                <a16:creationId xmlns:a16="http://schemas.microsoft.com/office/drawing/2014/main" id="{2AA4A8AB-71EC-4067-B526-E6F32B71DCB9}"/>
              </a:ext>
            </a:extLst>
          </p:cNvPr>
          <p:cNvSpPr txBox="1"/>
          <p:nvPr/>
        </p:nvSpPr>
        <p:spPr>
          <a:xfrm>
            <a:off x="800100" y="928468"/>
            <a:ext cx="2449537" cy="2308324"/>
          </a:xfrm>
          <a:prstGeom prst="rect">
            <a:avLst/>
          </a:prstGeom>
          <a:noFill/>
        </p:spPr>
        <p:txBody>
          <a:bodyPr wrap="square" rtlCol="0">
            <a:spAutoFit/>
          </a:bodyPr>
          <a:lstStyle/>
          <a:p>
            <a:r>
              <a:rPr lang="es-MX" b="1" i="1" dirty="0"/>
              <a:t>¡Contáctanos!</a:t>
            </a:r>
          </a:p>
          <a:p>
            <a:endParaRPr lang="es-MX" b="1" i="1" dirty="0"/>
          </a:p>
          <a:p>
            <a:r>
              <a:rPr lang="es-MX" b="1" i="1" dirty="0"/>
              <a:t>Por favor completa el formulario adjunto y estaremos en contacto contigo a la brevedad</a:t>
            </a:r>
          </a:p>
          <a:p>
            <a:endParaRPr lang="es-MX" b="1" i="1" dirty="0"/>
          </a:p>
          <a:p>
            <a:endParaRPr lang="es-MX" b="1" i="1" dirty="0"/>
          </a:p>
        </p:txBody>
      </p:sp>
      <p:graphicFrame>
        <p:nvGraphicFramePr>
          <p:cNvPr id="12" name="Tabla 5">
            <a:extLst>
              <a:ext uri="{FF2B5EF4-FFF2-40B4-BE49-F238E27FC236}">
                <a16:creationId xmlns:a16="http://schemas.microsoft.com/office/drawing/2014/main" id="{6D2F234F-8AA4-41BD-93B3-C92936769464}"/>
              </a:ext>
            </a:extLst>
          </p:cNvPr>
          <p:cNvGraphicFramePr>
            <a:graphicFrameLocks noGrp="1"/>
          </p:cNvGraphicFramePr>
          <p:nvPr>
            <p:extLst>
              <p:ext uri="{D42A27DB-BD31-4B8C-83A1-F6EECF244321}">
                <p14:modId xmlns:p14="http://schemas.microsoft.com/office/powerpoint/2010/main" val="2775228042"/>
              </p:ext>
            </p:extLst>
          </p:nvPr>
        </p:nvGraphicFramePr>
        <p:xfrm>
          <a:off x="5699572" y="695960"/>
          <a:ext cx="5586187" cy="2163352"/>
        </p:xfrm>
        <a:graphic>
          <a:graphicData uri="http://schemas.openxmlformats.org/drawingml/2006/table">
            <a:tbl>
              <a:tblPr firstRow="1" bandRow="1">
                <a:tableStyleId>{5C22544A-7EE6-4342-B048-85BDC9FD1C3A}</a:tableStyleId>
              </a:tblPr>
              <a:tblGrid>
                <a:gridCol w="1974835">
                  <a:extLst>
                    <a:ext uri="{9D8B030D-6E8A-4147-A177-3AD203B41FA5}">
                      <a16:colId xmlns:a16="http://schemas.microsoft.com/office/drawing/2014/main" val="2068642804"/>
                    </a:ext>
                  </a:extLst>
                </a:gridCol>
                <a:gridCol w="3611352">
                  <a:extLst>
                    <a:ext uri="{9D8B030D-6E8A-4147-A177-3AD203B41FA5}">
                      <a16:colId xmlns:a16="http://schemas.microsoft.com/office/drawing/2014/main" val="409606223"/>
                    </a:ext>
                  </a:extLst>
                </a:gridCol>
              </a:tblGrid>
              <a:tr h="425783">
                <a:tc>
                  <a:txBody>
                    <a:bodyPr/>
                    <a:lstStyle/>
                    <a:p>
                      <a:pPr marL="0" algn="l" defTabSz="914400" rtl="0" eaLnBrk="1" latinLnBrk="0" hangingPunct="1"/>
                      <a:r>
                        <a:rPr lang="es-MX" sz="1800" b="1" kern="1200" dirty="0">
                          <a:solidFill>
                            <a:schemeClr val="dk1"/>
                          </a:solidFill>
                          <a:latin typeface="+mn-lt"/>
                          <a:ea typeface="+mn-ea"/>
                          <a:cs typeface="+mn-cs"/>
                        </a:rPr>
                        <a:t>Nombre </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14400" rtl="0" eaLnBrk="1" latinLnBrk="0" hangingPunct="1"/>
                      <a:r>
                        <a:rPr lang="es-MX" sz="1800" b="0" kern="1200" dirty="0">
                          <a:solidFill>
                            <a:schemeClr val="dk1"/>
                          </a:solidFill>
                          <a:latin typeface="+mn-lt"/>
                          <a:ea typeface="+mn-ea"/>
                          <a:cs typeface="+mn-cs"/>
                        </a:rPr>
                        <a:t>Monica</a:t>
                      </a:r>
                      <a:endParaRPr lang="es-CL" sz="1800" b="0" kern="1200" dirty="0">
                        <a:solidFill>
                          <a:schemeClr val="dk1"/>
                        </a:solidFill>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59287256"/>
                  </a:ext>
                </a:extLst>
              </a:tr>
              <a:tr h="460220">
                <a:tc>
                  <a:txBody>
                    <a:bodyPr/>
                    <a:lstStyle/>
                    <a:p>
                      <a:r>
                        <a:rPr lang="es-MX" b="1" dirty="0"/>
                        <a:t>Apellido</a:t>
                      </a:r>
                      <a:endParaRPr lang="es-CL" b="1" dirty="0"/>
                    </a:p>
                  </a:txBody>
                  <a:tcPr>
                    <a:solidFill>
                      <a:schemeClr val="accent1">
                        <a:lumMod val="40000"/>
                        <a:lumOff val="60000"/>
                      </a:schemeClr>
                    </a:solidFill>
                  </a:tcPr>
                </a:tc>
                <a:tc>
                  <a:txBody>
                    <a:bodyPr/>
                    <a:lstStyle/>
                    <a:p>
                      <a:r>
                        <a:rPr lang="es-MX" dirty="0"/>
                        <a:t>Monje</a:t>
                      </a:r>
                      <a:endParaRPr lang="es-CL" dirty="0"/>
                    </a:p>
                  </a:txBody>
                  <a:tcPr>
                    <a:solidFill>
                      <a:schemeClr val="accent1">
                        <a:lumMod val="40000"/>
                        <a:lumOff val="60000"/>
                      </a:schemeClr>
                    </a:solidFill>
                  </a:tcPr>
                </a:tc>
                <a:extLst>
                  <a:ext uri="{0D108BD9-81ED-4DB2-BD59-A6C34878D82A}">
                    <a16:rowId xmlns:a16="http://schemas.microsoft.com/office/drawing/2014/main" val="3188445981"/>
                  </a:ext>
                </a:extLst>
              </a:tr>
              <a:tr h="425783">
                <a:tc>
                  <a:txBody>
                    <a:bodyPr/>
                    <a:lstStyle/>
                    <a:p>
                      <a:pPr marL="0" algn="l" defTabSz="914400" rtl="0" eaLnBrk="1" latinLnBrk="0" hangingPunct="1"/>
                      <a:r>
                        <a:rPr lang="es-MX" sz="1800" b="1" kern="1200" dirty="0">
                          <a:solidFill>
                            <a:schemeClr val="dk1"/>
                          </a:solidFill>
                          <a:latin typeface="+mn-lt"/>
                          <a:ea typeface="+mn-ea"/>
                          <a:cs typeface="+mn-cs"/>
                        </a:rPr>
                        <a:t>Teléfono</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r>
                        <a:rPr lang="es-MX" dirty="0"/>
                        <a:t>991783364</a:t>
                      </a:r>
                      <a:endParaRPr lang="es-CL" dirty="0"/>
                    </a:p>
                  </a:txBody>
                  <a:tcPr>
                    <a:solidFill>
                      <a:schemeClr val="accent1">
                        <a:lumMod val="40000"/>
                        <a:lumOff val="60000"/>
                      </a:schemeClr>
                    </a:solidFill>
                  </a:tcPr>
                </a:tc>
                <a:extLst>
                  <a:ext uri="{0D108BD9-81ED-4DB2-BD59-A6C34878D82A}">
                    <a16:rowId xmlns:a16="http://schemas.microsoft.com/office/drawing/2014/main" val="3971821434"/>
                  </a:ext>
                </a:extLst>
              </a:tr>
              <a:tr h="425783">
                <a:tc>
                  <a:txBody>
                    <a:bodyPr/>
                    <a:lstStyle/>
                    <a:p>
                      <a:pPr marL="0" algn="l" defTabSz="914400" rtl="0" eaLnBrk="1" latinLnBrk="0" hangingPunct="1"/>
                      <a:r>
                        <a:rPr lang="es-MX" sz="1800" b="1" kern="1200" dirty="0">
                          <a:solidFill>
                            <a:schemeClr val="dk1"/>
                          </a:solidFill>
                          <a:latin typeface="+mn-lt"/>
                          <a:ea typeface="+mn-ea"/>
                          <a:cs typeface="+mn-cs"/>
                        </a:rPr>
                        <a:t>Email</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r>
                        <a:rPr lang="es-MX" dirty="0"/>
                        <a:t>mmonjeds@gmail.com</a:t>
                      </a:r>
                      <a:endParaRPr lang="es-CL" dirty="0"/>
                    </a:p>
                  </a:txBody>
                  <a:tcPr>
                    <a:solidFill>
                      <a:schemeClr val="accent1">
                        <a:lumMod val="40000"/>
                        <a:lumOff val="60000"/>
                      </a:schemeClr>
                    </a:solidFill>
                  </a:tcPr>
                </a:tc>
                <a:extLst>
                  <a:ext uri="{0D108BD9-81ED-4DB2-BD59-A6C34878D82A}">
                    <a16:rowId xmlns:a16="http://schemas.microsoft.com/office/drawing/2014/main" val="3341010504"/>
                  </a:ext>
                </a:extLst>
              </a:tr>
              <a:tr h="425783">
                <a:tc>
                  <a:txBody>
                    <a:bodyPr/>
                    <a:lstStyle/>
                    <a:p>
                      <a:pPr marL="0" algn="l" defTabSz="914400" rtl="0" eaLnBrk="1" latinLnBrk="0" hangingPunct="1"/>
                      <a:r>
                        <a:rPr lang="es-MX" sz="1800" b="1" kern="1200" dirty="0">
                          <a:solidFill>
                            <a:schemeClr val="dk1"/>
                          </a:solidFill>
                          <a:latin typeface="+mn-lt"/>
                          <a:ea typeface="+mn-ea"/>
                          <a:cs typeface="+mn-cs"/>
                        </a:rPr>
                        <a:t>Dirección</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r>
                        <a:rPr lang="es-MX" dirty="0"/>
                        <a:t>Bulnes 635 Temuco</a:t>
                      </a:r>
                    </a:p>
                  </a:txBody>
                  <a:tcPr>
                    <a:solidFill>
                      <a:schemeClr val="accent1">
                        <a:lumMod val="40000"/>
                        <a:lumOff val="60000"/>
                      </a:schemeClr>
                    </a:solidFill>
                  </a:tcPr>
                </a:tc>
                <a:extLst>
                  <a:ext uri="{0D108BD9-81ED-4DB2-BD59-A6C34878D82A}">
                    <a16:rowId xmlns:a16="http://schemas.microsoft.com/office/drawing/2014/main" val="658806867"/>
                  </a:ext>
                </a:extLst>
              </a:tr>
            </a:tbl>
          </a:graphicData>
        </a:graphic>
      </p:graphicFrame>
      <p:graphicFrame>
        <p:nvGraphicFramePr>
          <p:cNvPr id="10" name="Tabla 13">
            <a:extLst>
              <a:ext uri="{FF2B5EF4-FFF2-40B4-BE49-F238E27FC236}">
                <a16:creationId xmlns:a16="http://schemas.microsoft.com/office/drawing/2014/main" id="{65EC8925-0639-46F2-96A8-70D07514B193}"/>
              </a:ext>
            </a:extLst>
          </p:cNvPr>
          <p:cNvGraphicFramePr>
            <a:graphicFrameLocks noGrp="1"/>
          </p:cNvGraphicFramePr>
          <p:nvPr>
            <p:extLst>
              <p:ext uri="{D42A27DB-BD31-4B8C-83A1-F6EECF244321}">
                <p14:modId xmlns:p14="http://schemas.microsoft.com/office/powerpoint/2010/main" val="1013944731"/>
              </p:ext>
            </p:extLst>
          </p:nvPr>
        </p:nvGraphicFramePr>
        <p:xfrm>
          <a:off x="5670549" y="2865951"/>
          <a:ext cx="5615210" cy="2163352"/>
        </p:xfrm>
        <a:graphic>
          <a:graphicData uri="http://schemas.openxmlformats.org/drawingml/2006/table">
            <a:tbl>
              <a:tblPr firstRow="1" bandRow="1">
                <a:tableStyleId>{5C22544A-7EE6-4342-B048-85BDC9FD1C3A}</a:tableStyleId>
              </a:tblPr>
              <a:tblGrid>
                <a:gridCol w="5615210">
                  <a:extLst>
                    <a:ext uri="{9D8B030D-6E8A-4147-A177-3AD203B41FA5}">
                      <a16:colId xmlns:a16="http://schemas.microsoft.com/office/drawing/2014/main" val="175881321"/>
                    </a:ext>
                  </a:extLst>
                </a:gridCol>
              </a:tblGrid>
              <a:tr h="583776">
                <a:tc>
                  <a:txBody>
                    <a:bodyPr/>
                    <a:lstStyle/>
                    <a:p>
                      <a:pPr marL="0" algn="ctr" defTabSz="914400" rtl="0" eaLnBrk="1" latinLnBrk="0" hangingPunct="1"/>
                      <a:r>
                        <a:rPr lang="es-MX" sz="1800" b="1" kern="1200" dirty="0">
                          <a:solidFill>
                            <a:schemeClr val="dk1"/>
                          </a:solidFill>
                          <a:latin typeface="+mn-lt"/>
                          <a:ea typeface="+mn-ea"/>
                          <a:cs typeface="+mn-cs"/>
                        </a:rPr>
                        <a:t>Comentario</a:t>
                      </a:r>
                      <a:endParaRPr lang="es-CL" sz="1800" b="1" kern="1200" dirty="0">
                        <a:solidFill>
                          <a:schemeClr val="dk1"/>
                        </a:solidFill>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2117092671"/>
                  </a:ext>
                </a:extLst>
              </a:tr>
              <a:tr h="1579576">
                <a:tc>
                  <a:txBody>
                    <a:bodyPr/>
                    <a:lstStyle/>
                    <a:p>
                      <a:pPr marL="0" algn="ctr" defTabSz="914400" rtl="0" eaLnBrk="1" latinLnBrk="0" hangingPunct="1"/>
                      <a:r>
                        <a:rPr lang="es-MX" sz="1800" b="1" kern="1200" dirty="0">
                          <a:solidFill>
                            <a:schemeClr val="dk1"/>
                          </a:solidFill>
                          <a:latin typeface="+mn-lt"/>
                          <a:ea typeface="+mn-ea"/>
                          <a:cs typeface="+mn-cs"/>
                        </a:rPr>
                        <a:t>Necesito saber como poder cotizar con ustedes </a:t>
                      </a:r>
                      <a:endParaRPr lang="es-CL" sz="1800" b="1" kern="1200" dirty="0">
                        <a:solidFill>
                          <a:schemeClr val="dk1"/>
                        </a:solidFill>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3199947839"/>
                  </a:ext>
                </a:extLst>
              </a:tr>
            </a:tbl>
          </a:graphicData>
        </a:graphic>
      </p:graphicFrame>
      <p:sp>
        <p:nvSpPr>
          <p:cNvPr id="14" name="Rectángulo 13">
            <a:extLst>
              <a:ext uri="{FF2B5EF4-FFF2-40B4-BE49-F238E27FC236}">
                <a16:creationId xmlns:a16="http://schemas.microsoft.com/office/drawing/2014/main" id="{DCC9D599-528A-4203-B9EE-04C998786E89}"/>
              </a:ext>
            </a:extLst>
          </p:cNvPr>
          <p:cNvSpPr/>
          <p:nvPr/>
        </p:nvSpPr>
        <p:spPr>
          <a:xfrm>
            <a:off x="7429671" y="5035942"/>
            <a:ext cx="2096966" cy="558064"/>
          </a:xfrm>
          <a:prstGeom prst="rect">
            <a:avLst/>
          </a:prstGeom>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Enviar</a:t>
            </a:r>
            <a:endParaRPr lang="es-CL" dirty="0"/>
          </a:p>
        </p:txBody>
      </p:sp>
    </p:spTree>
    <p:extLst>
      <p:ext uri="{BB962C8B-B14F-4D97-AF65-F5344CB8AC3E}">
        <p14:creationId xmlns:p14="http://schemas.microsoft.com/office/powerpoint/2010/main" val="1573287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3BE8488-60A0-4289-B1AD-D83FA6D79DF7}"/>
              </a:ext>
            </a:extLst>
          </p:cNvPr>
          <p:cNvSpPr txBox="1"/>
          <p:nvPr/>
        </p:nvSpPr>
        <p:spPr>
          <a:xfrm>
            <a:off x="424069" y="758698"/>
            <a:ext cx="10813774" cy="656590"/>
          </a:xfrm>
          <a:prstGeom prst="rect">
            <a:avLst/>
          </a:prstGeom>
          <a:noFill/>
        </p:spPr>
        <p:txBody>
          <a:bodyPr wrap="square">
            <a:spAutoFit/>
          </a:bodyPr>
          <a:lstStyle/>
          <a:p>
            <a:pPr marL="457200" fontAlgn="t">
              <a:lnSpc>
                <a:spcPts val="2160"/>
              </a:lnSpc>
              <a:spcAft>
                <a:spcPts val="750"/>
              </a:spcAft>
            </a:pPr>
            <a:r>
              <a:rPr lang="es-CL" sz="1800" dirty="0">
                <a:solidFill>
                  <a:srgbClr val="505050"/>
                </a:solidFill>
                <a:effectLst/>
                <a:latin typeface="Gotham-Rounded-Book"/>
                <a:ea typeface="Times New Roman" panose="02020603050405020304" pitchFamily="18" charset="0"/>
                <a:cs typeface="Times New Roman" panose="02020603050405020304" pitchFamily="18" charset="0"/>
              </a:rPr>
              <a:t>3. Describe los pasos de experimentación que debes realizar para ese MVP, basándose en el método Lean </a:t>
            </a:r>
            <a:r>
              <a:rPr lang="es-CL" sz="1800" dirty="0" err="1">
                <a:solidFill>
                  <a:srgbClr val="505050"/>
                </a:solidFill>
                <a:effectLst/>
                <a:latin typeface="Gotham-Rounded-Book"/>
                <a:ea typeface="Times New Roman" panose="02020603050405020304" pitchFamily="18" charset="0"/>
                <a:cs typeface="Times New Roman" panose="02020603050405020304" pitchFamily="18" charset="0"/>
              </a:rPr>
              <a:t>Starup</a:t>
            </a:r>
            <a:r>
              <a:rPr lang="es-CL" sz="1800" dirty="0">
                <a:solidFill>
                  <a:srgbClr val="505050"/>
                </a:solidFill>
                <a:effectLst/>
                <a:latin typeface="Gotham-Rounded-Book"/>
                <a:ea typeface="Times New Roman" panose="02020603050405020304" pitchFamily="18" charset="0"/>
                <a:cs typeface="Times New Roman" panose="02020603050405020304" pitchFamily="18" charset="0"/>
              </a:rPr>
              <a:t>. Recuerda que lo importante es que no sean generalidades, danos detalles de cómo lo harías</a:t>
            </a: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4C574810-2200-4B59-99D2-5A58BC352716}"/>
              </a:ext>
            </a:extLst>
          </p:cNvPr>
          <p:cNvSpPr txBox="1"/>
          <p:nvPr/>
        </p:nvSpPr>
        <p:spPr>
          <a:xfrm>
            <a:off x="954157" y="1415288"/>
            <a:ext cx="10007177" cy="4247317"/>
          </a:xfrm>
          <a:prstGeom prst="rect">
            <a:avLst/>
          </a:prstGeom>
          <a:noFill/>
        </p:spPr>
        <p:txBody>
          <a:bodyPr wrap="square" rtlCol="0">
            <a:spAutoFit/>
          </a:bodyPr>
          <a:lstStyle/>
          <a:p>
            <a:pPr algn="just"/>
            <a:r>
              <a:rPr lang="es-MX" dirty="0"/>
              <a:t>A continuación se presenta el MVP de la Aplicación de realidad aumentada para la restauración de muebles.</a:t>
            </a:r>
          </a:p>
          <a:p>
            <a:pPr algn="just"/>
            <a:endParaRPr lang="es-MX" dirty="0"/>
          </a:p>
          <a:p>
            <a:pPr algn="just"/>
            <a:r>
              <a:rPr lang="es-MX" dirty="0"/>
              <a:t>La aplicación tiene un Menú donde puede Iniciar Sesión, Registrarse o Contactar a la empresa, también se señala Sobre Nosotros para dar una reseña.</a:t>
            </a:r>
          </a:p>
          <a:p>
            <a:pPr algn="just"/>
            <a:endParaRPr lang="es-MX" dirty="0"/>
          </a:p>
          <a:p>
            <a:pPr algn="just"/>
            <a:r>
              <a:rPr lang="es-MX" dirty="0"/>
              <a:t>Una vez ingresado se dará la opción de revisar los proyectos ya efectuados por el usuario o crear un nuevo proyecto.</a:t>
            </a:r>
          </a:p>
          <a:p>
            <a:pPr algn="just"/>
            <a:endParaRPr lang="es-MX" dirty="0"/>
          </a:p>
          <a:p>
            <a:pPr algn="just"/>
            <a:r>
              <a:rPr lang="es-MX" dirty="0"/>
              <a:t>Se explica paso a paso cómo hacer el proyecto y una vez finalizado enviar la solicitud de cotización a la empresa.</a:t>
            </a:r>
          </a:p>
          <a:p>
            <a:pPr algn="just"/>
            <a:endParaRPr lang="es-MX" dirty="0"/>
          </a:p>
          <a:p>
            <a:pPr algn="just"/>
            <a:r>
              <a:rPr lang="es-MX" dirty="0"/>
              <a:t>También se muestra el formulario de registro en caso que el usuario no inicie sesión y el formulario de contacto con la empresa en caso que el usuario tampoco quiera registrase pero sí cotizar. </a:t>
            </a:r>
          </a:p>
          <a:p>
            <a:pPr algn="just"/>
            <a:r>
              <a:rPr lang="es-MX" dirty="0"/>
              <a:t> </a:t>
            </a:r>
            <a:endParaRPr lang="es-CL" dirty="0"/>
          </a:p>
        </p:txBody>
      </p:sp>
    </p:spTree>
    <p:extLst>
      <p:ext uri="{BB962C8B-B14F-4D97-AF65-F5344CB8AC3E}">
        <p14:creationId xmlns:p14="http://schemas.microsoft.com/office/powerpoint/2010/main" val="1004913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nta creciendo">
            <a:extLst>
              <a:ext uri="{FF2B5EF4-FFF2-40B4-BE49-F238E27FC236}">
                <a16:creationId xmlns:a16="http://schemas.microsoft.com/office/drawing/2014/main" id="{E5DF5AC6-91A7-4B14-B381-064C5093390E}"/>
              </a:ext>
            </a:extLst>
          </p:cNvPr>
          <p:cNvPicPr>
            <a:picLocks noChangeAspect="1"/>
          </p:cNvPicPr>
          <p:nvPr/>
        </p:nvPicPr>
        <p:blipFill rotWithShape="1">
          <a:blip r:embed="rId2"/>
          <a:srcRect t="15730"/>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1833541" y="990599"/>
            <a:ext cx="5619054" cy="4849091"/>
          </a:xfrm>
        </p:spPr>
        <p:txBody>
          <a:bodyPr anchor="ctr">
            <a:normAutofit/>
          </a:bodyPr>
          <a:lstStyle/>
          <a:p>
            <a:pPr algn="r"/>
            <a:r>
              <a:rPr lang="es-MX" dirty="0">
                <a:solidFill>
                  <a:srgbClr val="FFFFFF"/>
                </a:solidFill>
              </a:rPr>
              <a:t>CASA MONJE</a:t>
            </a:r>
            <a:endParaRPr lang="es-CL" dirty="0">
              <a:solidFill>
                <a:srgbClr val="FFFFFF"/>
              </a:solidFill>
            </a:endParaRPr>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8641320" y="1999342"/>
            <a:ext cx="2368905" cy="4076699"/>
          </a:xfrm>
        </p:spPr>
        <p:txBody>
          <a:bodyPr anchor="ctr">
            <a:normAutofit/>
          </a:bodyPr>
          <a:lstStyle/>
          <a:p>
            <a:r>
              <a:rPr lang="es-MX" dirty="0">
                <a:solidFill>
                  <a:srgbClr val="FFFFFF"/>
                </a:solidFill>
              </a:rPr>
              <a:t>¡Gracias por ser parte nuestra!</a:t>
            </a:r>
            <a:endParaRPr lang="es-CL" dirty="0">
              <a:solidFill>
                <a:srgbClr val="FFFFFF"/>
              </a:solidFill>
            </a:endParaRPr>
          </a:p>
        </p:txBody>
      </p:sp>
      <p:cxnSp>
        <p:nvCxnSpPr>
          <p:cNvPr id="20" name="Straight Connector 19">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47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3BE8488-60A0-4289-B1AD-D83FA6D79DF7}"/>
              </a:ext>
            </a:extLst>
          </p:cNvPr>
          <p:cNvSpPr txBox="1"/>
          <p:nvPr/>
        </p:nvSpPr>
        <p:spPr>
          <a:xfrm>
            <a:off x="861391" y="928453"/>
            <a:ext cx="10495721" cy="3144451"/>
          </a:xfrm>
          <a:prstGeom prst="rect">
            <a:avLst/>
          </a:prstGeom>
          <a:noFill/>
        </p:spPr>
        <p:txBody>
          <a:bodyPr wrap="square">
            <a:spAutoFit/>
          </a:bodyPr>
          <a:lstStyle/>
          <a:p>
            <a:pPr marL="457200" fontAlgn="t">
              <a:lnSpc>
                <a:spcPts val="2160"/>
              </a:lnSpc>
              <a:spcAft>
                <a:spcPts val="750"/>
              </a:spcAft>
            </a:pPr>
            <a:r>
              <a:rPr lang="es-CL" sz="1800" dirty="0">
                <a:solidFill>
                  <a:srgbClr val="505050"/>
                </a:solidFill>
                <a:effectLst/>
                <a:latin typeface="Gotham-Rounded-Book"/>
                <a:ea typeface="Times New Roman" panose="02020603050405020304" pitchFamily="18" charset="0"/>
                <a:cs typeface="Times New Roman" panose="02020603050405020304" pitchFamily="18" charset="0"/>
              </a:rPr>
              <a:t>4. Describe un perfil de </a:t>
            </a:r>
            <a:r>
              <a:rPr lang="es-CL" sz="1800" dirty="0" err="1">
                <a:solidFill>
                  <a:srgbClr val="505050"/>
                </a:solidFill>
                <a:effectLst/>
                <a:latin typeface="Gotham-Rounded-Book"/>
                <a:ea typeface="Times New Roman" panose="02020603050405020304" pitchFamily="18" charset="0"/>
                <a:cs typeface="Times New Roman" panose="02020603050405020304" pitchFamily="18" charset="0"/>
              </a:rPr>
              <a:t>Buyer</a:t>
            </a:r>
            <a:r>
              <a:rPr lang="es-CL" sz="1800" dirty="0">
                <a:solidFill>
                  <a:srgbClr val="505050"/>
                </a:solidFill>
                <a:effectLst/>
                <a:latin typeface="Gotham-Rounded-Book"/>
                <a:ea typeface="Times New Roman" panose="02020603050405020304" pitchFamily="18" charset="0"/>
                <a:cs typeface="Times New Roman" panose="02020603050405020304" pitchFamily="18" charset="0"/>
              </a:rPr>
              <a:t> Persona para tu startup y explica cómo lo construiste.</a:t>
            </a:r>
          </a:p>
          <a:p>
            <a:pPr marL="457200" fontAlgn="t">
              <a:lnSpc>
                <a:spcPts val="2160"/>
              </a:lnSpc>
              <a:spcAft>
                <a:spcPts val="750"/>
              </a:spcAft>
            </a:pPr>
            <a:endParaRPr lang="es-CL" dirty="0">
              <a:solidFill>
                <a:srgbClr val="505050"/>
              </a:solidFill>
              <a:latin typeface="Gotham-Rounded-Book"/>
              <a:ea typeface="Calibri" panose="020F0502020204030204" pitchFamily="34" charset="0"/>
              <a:cs typeface="Times New Roman" panose="02020603050405020304" pitchFamily="18" charset="0"/>
            </a:endParaRPr>
          </a:p>
          <a:p>
            <a:pPr marL="457200" algn="just" fontAlgn="t">
              <a:lnSpc>
                <a:spcPts val="2160"/>
              </a:lnSpc>
              <a:spcAft>
                <a:spcPts val="750"/>
              </a:spcAft>
            </a:pPr>
            <a:r>
              <a:rPr lang="es-CL" sz="1800" dirty="0">
                <a:effectLst/>
                <a:latin typeface="Calibri" panose="020F0502020204030204" pitchFamily="34" charset="0"/>
                <a:ea typeface="Calibri" panose="020F0502020204030204" pitchFamily="34" charset="0"/>
                <a:cs typeface="Times New Roman" panose="02020603050405020304" pitchFamily="18" charset="0"/>
              </a:rPr>
              <a:t>El </a:t>
            </a:r>
            <a:r>
              <a:rPr lang="es-CL" sz="1800" dirty="0" err="1">
                <a:effectLst/>
                <a:latin typeface="Calibri" panose="020F0502020204030204" pitchFamily="34" charset="0"/>
                <a:ea typeface="Calibri" panose="020F0502020204030204" pitchFamily="34" charset="0"/>
                <a:cs typeface="Times New Roman" panose="02020603050405020304" pitchFamily="18" charset="0"/>
              </a:rPr>
              <a:t>Buyer</a:t>
            </a:r>
            <a:r>
              <a:rPr lang="es-CL" sz="1800" dirty="0">
                <a:effectLst/>
                <a:latin typeface="Calibri" panose="020F0502020204030204" pitchFamily="34" charset="0"/>
                <a:ea typeface="Calibri" panose="020F0502020204030204" pitchFamily="34" charset="0"/>
                <a:cs typeface="Times New Roman" panose="02020603050405020304" pitchFamily="18" charset="0"/>
              </a:rPr>
              <a:t> Persona se creo en base a un prototipo de usuarios que les interesa principalmente el medio ambiente y por lo tanto estarán dispuestos a ver alternativas de reciclado o reutilización de productos, en este caso de muebles. El foco principal es la conciencia ecológica. </a:t>
            </a:r>
          </a:p>
          <a:p>
            <a:pPr marL="457200" algn="just" fontAlgn="t">
              <a:lnSpc>
                <a:spcPts val="2160"/>
              </a:lnSpc>
              <a:spcAft>
                <a:spcPts val="750"/>
              </a:spcAft>
            </a:pPr>
            <a:endParaRPr lang="es-CL" dirty="0">
              <a:latin typeface="Calibri" panose="020F0502020204030204" pitchFamily="34" charset="0"/>
              <a:ea typeface="Calibri" panose="020F0502020204030204" pitchFamily="34" charset="0"/>
              <a:cs typeface="Times New Roman" panose="02020603050405020304" pitchFamily="18" charset="0"/>
            </a:endParaRPr>
          </a:p>
          <a:p>
            <a:pPr marL="457200" algn="just" fontAlgn="t">
              <a:lnSpc>
                <a:spcPts val="2160"/>
              </a:lnSpc>
              <a:spcAft>
                <a:spcPts val="750"/>
              </a:spcAft>
            </a:pPr>
            <a:r>
              <a:rPr lang="es-CL" sz="1800" dirty="0">
                <a:effectLst/>
                <a:latin typeface="Calibri" panose="020F0502020204030204" pitchFamily="34" charset="0"/>
                <a:ea typeface="Calibri" panose="020F0502020204030204" pitchFamily="34" charset="0"/>
                <a:cs typeface="Times New Roman" panose="02020603050405020304" pitchFamily="18" charset="0"/>
              </a:rPr>
              <a:t>Otro </a:t>
            </a:r>
            <a:r>
              <a:rPr lang="es-CL" sz="1800" dirty="0" err="1">
                <a:effectLst/>
                <a:latin typeface="Calibri" panose="020F0502020204030204" pitchFamily="34" charset="0"/>
                <a:ea typeface="Calibri" panose="020F0502020204030204" pitchFamily="34" charset="0"/>
                <a:cs typeface="Times New Roman" panose="02020603050405020304" pitchFamily="18" charset="0"/>
              </a:rPr>
              <a:t>buyer</a:t>
            </a:r>
            <a:r>
              <a:rPr lang="es-CL" sz="1800" dirty="0">
                <a:effectLst/>
                <a:latin typeface="Calibri" panose="020F0502020204030204" pitchFamily="34" charset="0"/>
                <a:ea typeface="Calibri" panose="020F0502020204030204" pitchFamily="34" charset="0"/>
                <a:cs typeface="Times New Roman" panose="02020603050405020304" pitchFamily="18" charset="0"/>
              </a:rPr>
              <a:t> persona puede ser los Ebanistas y los Carpinteros ya que efectúan trabajos de reparación y restauración y fabricación de muebles.</a:t>
            </a:r>
          </a:p>
          <a:p>
            <a:pPr marL="457200" algn="just" fontAlgn="t">
              <a:lnSpc>
                <a:spcPts val="2160"/>
              </a:lnSpc>
              <a:spcAft>
                <a:spcPts val="750"/>
              </a:spcAft>
            </a:pP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29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3BE8488-60A0-4289-B1AD-D83FA6D79DF7}"/>
              </a:ext>
            </a:extLst>
          </p:cNvPr>
          <p:cNvSpPr txBox="1"/>
          <p:nvPr/>
        </p:nvSpPr>
        <p:spPr>
          <a:xfrm>
            <a:off x="1007165" y="1514072"/>
            <a:ext cx="10243931" cy="1535036"/>
          </a:xfrm>
          <a:prstGeom prst="rect">
            <a:avLst/>
          </a:prstGeom>
          <a:noFill/>
        </p:spPr>
        <p:txBody>
          <a:bodyPr wrap="square">
            <a:spAutoFit/>
          </a:bodyPr>
          <a:lstStyle/>
          <a:p>
            <a:pPr marL="457200" fontAlgn="t">
              <a:lnSpc>
                <a:spcPts val="2160"/>
              </a:lnSpc>
              <a:spcAft>
                <a:spcPts val="750"/>
              </a:spcAft>
            </a:pPr>
            <a:r>
              <a:rPr lang="es-CL" sz="1800" dirty="0">
                <a:solidFill>
                  <a:srgbClr val="505050"/>
                </a:solidFill>
                <a:effectLst/>
                <a:latin typeface="Gotham-Rounded-Book"/>
                <a:ea typeface="Times New Roman" panose="02020603050405020304" pitchFamily="18" charset="0"/>
                <a:cs typeface="Times New Roman" panose="02020603050405020304" pitchFamily="18" charset="0"/>
              </a:rPr>
              <a:t>2. Diseña un MVP para tu startup o alguno de los productos/servicios que ofrecerás.</a:t>
            </a:r>
          </a:p>
          <a:p>
            <a:pPr marL="457200" fontAlgn="t">
              <a:lnSpc>
                <a:spcPts val="2160"/>
              </a:lnSpc>
              <a:spcAft>
                <a:spcPts val="750"/>
              </a:spcAft>
            </a:pPr>
            <a:endParaRPr lang="es-CL" dirty="0">
              <a:solidFill>
                <a:srgbClr val="505050"/>
              </a:solidFill>
              <a:latin typeface="Gotham-Rounded-Book"/>
              <a:ea typeface="Calibri" panose="020F0502020204030204" pitchFamily="34" charset="0"/>
              <a:cs typeface="Times New Roman" panose="02020603050405020304" pitchFamily="18" charset="0"/>
            </a:endParaRPr>
          </a:p>
          <a:p>
            <a:pPr marL="457200" fontAlgn="t">
              <a:lnSpc>
                <a:spcPts val="2160"/>
              </a:lnSpc>
              <a:spcAft>
                <a:spcPts val="750"/>
              </a:spcAft>
            </a:pPr>
            <a:r>
              <a:rPr lang="es-CL" sz="2000" dirty="0">
                <a:solidFill>
                  <a:srgbClr val="505050"/>
                </a:solidFill>
                <a:effectLst/>
                <a:latin typeface="Gotham-Rounded-Book"/>
                <a:ea typeface="Times New Roman" panose="02020603050405020304" pitchFamily="18" charset="0"/>
                <a:cs typeface="Times New Roman" panose="02020603050405020304" pitchFamily="18" charset="0"/>
              </a:rPr>
              <a:t>A continuación se presenta el diseño del Producto Mínimo Viable</a:t>
            </a:r>
            <a:endParaRPr lang="es-CL"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fontAlgn="t">
              <a:lnSpc>
                <a:spcPts val="2160"/>
              </a:lnSpc>
              <a:spcAft>
                <a:spcPts val="750"/>
              </a:spcAft>
            </a:pPr>
            <a:endParaRPr lang="es-CL"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0549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lanta creciendo">
            <a:extLst>
              <a:ext uri="{FF2B5EF4-FFF2-40B4-BE49-F238E27FC236}">
                <a16:creationId xmlns:a16="http://schemas.microsoft.com/office/drawing/2014/main" id="{E5DF5AC6-91A7-4B14-B381-064C5093390E}"/>
              </a:ext>
            </a:extLst>
          </p:cNvPr>
          <p:cNvPicPr>
            <a:picLocks noChangeAspect="1"/>
          </p:cNvPicPr>
          <p:nvPr/>
        </p:nvPicPr>
        <p:blipFill rotWithShape="1">
          <a:blip r:embed="rId2"/>
          <a:srcRect t="15730"/>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1833541" y="990599"/>
            <a:ext cx="5619054" cy="4849091"/>
          </a:xfrm>
        </p:spPr>
        <p:txBody>
          <a:bodyPr anchor="ctr">
            <a:normAutofit/>
          </a:bodyPr>
          <a:lstStyle/>
          <a:p>
            <a:pPr algn="r"/>
            <a:r>
              <a:rPr lang="es-MX" dirty="0">
                <a:solidFill>
                  <a:srgbClr val="FFFFFF"/>
                </a:solidFill>
              </a:rPr>
              <a:t>CASA MONJE</a:t>
            </a:r>
            <a:endParaRPr lang="es-CL" dirty="0">
              <a:solidFill>
                <a:srgbClr val="FFFFFF"/>
              </a:solidFill>
            </a:endParaRPr>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8712865" y="1447799"/>
            <a:ext cx="2368905" cy="4076699"/>
          </a:xfrm>
        </p:spPr>
        <p:txBody>
          <a:bodyPr anchor="ctr">
            <a:normAutofit/>
          </a:bodyPr>
          <a:lstStyle/>
          <a:p>
            <a:r>
              <a:rPr lang="es-MX" dirty="0">
                <a:solidFill>
                  <a:srgbClr val="FFFFFF"/>
                </a:solidFill>
              </a:rPr>
              <a:t>¡Damos nueva vida a tus muebles!</a:t>
            </a:r>
            <a:endParaRPr lang="es-CL" dirty="0">
              <a:solidFill>
                <a:srgbClr val="FFFFFF"/>
              </a:solidFill>
            </a:endParaRPr>
          </a:p>
        </p:txBody>
      </p:sp>
      <p:cxnSp>
        <p:nvCxnSpPr>
          <p:cNvPr id="20" name="Straight Connector 19">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475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6743" b="6743"/>
          <a:stretch/>
        </p:blipFill>
        <p:spPr>
          <a:xfrm>
            <a:off x="1" y="10"/>
            <a:ext cx="12192000" cy="6857989"/>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03876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4736122"/>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áfico 5" descr="Icono de menú de hamburguesa con relleno sólido">
            <a:extLst>
              <a:ext uri="{FF2B5EF4-FFF2-40B4-BE49-F238E27FC236}">
                <a16:creationId xmlns:a16="http://schemas.microsoft.com/office/drawing/2014/main" id="{A5860C09-21FA-45F3-B449-AE7DA6A1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3" y="174835"/>
            <a:ext cx="570942" cy="570942"/>
          </a:xfrm>
          <a:prstGeom prst="rect">
            <a:avLst/>
          </a:prstGeom>
        </p:spPr>
      </p:pic>
      <p:pic>
        <p:nvPicPr>
          <p:cNvPr id="19" name="Imagen 18" descr="Un dibujo de una cara feliz&#10;&#10;Descripción generada automáticamente con confianza baja">
            <a:extLst>
              <a:ext uri="{FF2B5EF4-FFF2-40B4-BE49-F238E27FC236}">
                <a16:creationId xmlns:a16="http://schemas.microsoft.com/office/drawing/2014/main" id="{2FB4D43D-6C24-409D-9208-0FA225CCE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012" y="5863287"/>
            <a:ext cx="1901163" cy="534407"/>
          </a:xfrm>
          <a:prstGeom prst="rect">
            <a:avLst/>
          </a:prstGeom>
        </p:spPr>
      </p:pic>
    </p:spTree>
    <p:extLst>
      <p:ext uri="{BB962C8B-B14F-4D97-AF65-F5344CB8AC3E}">
        <p14:creationId xmlns:p14="http://schemas.microsoft.com/office/powerpoint/2010/main" val="291650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6"/>
                                        </p:tgtEl>
                                        <p:attrNameLst>
                                          <p:attrName>style.color</p:attrName>
                                        </p:attrNameLst>
                                      </p:cBhvr>
                                      <p:by>
                                        <p:hsl h="7200000" s="0" l="0"/>
                                      </p:by>
                                    </p:animClr>
                                    <p:animClr clrSpc="hsl" dir="cw">
                                      <p:cBhvr>
                                        <p:cTn id="7" dur="500" fill="hold"/>
                                        <p:tgtEl>
                                          <p:spTgt spid="6"/>
                                        </p:tgtEl>
                                        <p:attrNameLst>
                                          <p:attrName>fillcolor</p:attrName>
                                        </p:attrNameLst>
                                      </p:cBhvr>
                                      <p:by>
                                        <p:hsl h="7200000" s="0" l="0"/>
                                      </p:by>
                                    </p:animClr>
                                    <p:animClr clrSpc="hsl" dir="cw">
                                      <p:cBhvr>
                                        <p:cTn id="8" dur="500" fill="hold"/>
                                        <p:tgtEl>
                                          <p:spTgt spid="6"/>
                                        </p:tgtEl>
                                        <p:attrNameLst>
                                          <p:attrName>stroke.color</p:attrName>
                                        </p:attrNameLst>
                                      </p:cBhvr>
                                      <p:by>
                                        <p:hsl h="7200000" s="0" l="0"/>
                                      </p:by>
                                    </p:animClr>
                                    <p:set>
                                      <p:cBhvr>
                                        <p:cTn id="9"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6743" b="6743"/>
          <a:stretch/>
        </p:blipFill>
        <p:spPr>
          <a:xfrm>
            <a:off x="1" y="10"/>
            <a:ext cx="12192000" cy="6857989"/>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áfico 5" descr="Icono de menú de hamburguesa con relleno sólido">
            <a:extLst>
              <a:ext uri="{FF2B5EF4-FFF2-40B4-BE49-F238E27FC236}">
                <a16:creationId xmlns:a16="http://schemas.microsoft.com/office/drawing/2014/main" id="{A5860C09-21FA-45F3-B449-AE7DA6A1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3" y="222191"/>
            <a:ext cx="526560" cy="526560"/>
          </a:xfrm>
          <a:prstGeom prst="rect">
            <a:avLst/>
          </a:prstGeom>
        </p:spPr>
      </p:pic>
      <p:sp>
        <p:nvSpPr>
          <p:cNvPr id="7" name="CuadroTexto 6">
            <a:extLst>
              <a:ext uri="{FF2B5EF4-FFF2-40B4-BE49-F238E27FC236}">
                <a16:creationId xmlns:a16="http://schemas.microsoft.com/office/drawing/2014/main" id="{2AA4A8AB-71EC-4067-B526-E6F32B71DCB9}"/>
              </a:ext>
            </a:extLst>
          </p:cNvPr>
          <p:cNvSpPr txBox="1"/>
          <p:nvPr/>
        </p:nvSpPr>
        <p:spPr>
          <a:xfrm>
            <a:off x="800100" y="928468"/>
            <a:ext cx="2449537" cy="2031325"/>
          </a:xfrm>
          <a:prstGeom prst="rect">
            <a:avLst/>
          </a:prstGeom>
          <a:noFill/>
        </p:spPr>
        <p:txBody>
          <a:bodyPr wrap="square" rtlCol="0">
            <a:spAutoFit/>
          </a:bodyPr>
          <a:lstStyle/>
          <a:p>
            <a:r>
              <a:rPr lang="es-MX" b="1" i="1" dirty="0"/>
              <a:t>Inicio de Sesión</a:t>
            </a:r>
          </a:p>
          <a:p>
            <a:endParaRPr lang="es-MX" b="1" i="1" dirty="0"/>
          </a:p>
          <a:p>
            <a:r>
              <a:rPr lang="es-MX" b="1" i="1" dirty="0"/>
              <a:t>Regístrate</a:t>
            </a:r>
          </a:p>
          <a:p>
            <a:endParaRPr lang="es-MX" b="1" i="1" dirty="0"/>
          </a:p>
          <a:p>
            <a:r>
              <a:rPr lang="es-MX" b="1" i="1" dirty="0"/>
              <a:t>Sobre Nosotros</a:t>
            </a:r>
          </a:p>
          <a:p>
            <a:endParaRPr lang="es-MX" b="1" i="1" dirty="0"/>
          </a:p>
          <a:p>
            <a:r>
              <a:rPr lang="es-MX" b="1" i="1" dirty="0"/>
              <a:t>Contáctanos </a:t>
            </a:r>
            <a:endParaRPr lang="es-CL" b="1" i="1" dirty="0"/>
          </a:p>
        </p:txBody>
      </p:sp>
    </p:spTree>
    <p:extLst>
      <p:ext uri="{BB962C8B-B14F-4D97-AF65-F5344CB8AC3E}">
        <p14:creationId xmlns:p14="http://schemas.microsoft.com/office/powerpoint/2010/main" val="2139406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6743" b="6743"/>
          <a:stretch/>
        </p:blipFill>
        <p:spPr>
          <a:xfrm>
            <a:off x="1" y="10"/>
            <a:ext cx="12192000" cy="6857989"/>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áfico 5" descr="Icono de menú de hamburguesa con relleno sólido">
            <a:extLst>
              <a:ext uri="{FF2B5EF4-FFF2-40B4-BE49-F238E27FC236}">
                <a16:creationId xmlns:a16="http://schemas.microsoft.com/office/drawing/2014/main" id="{A5860C09-21FA-45F3-B449-AE7DA6A1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3" y="-10"/>
            <a:ext cx="697379" cy="697379"/>
          </a:xfrm>
          <a:prstGeom prst="rect">
            <a:avLst/>
          </a:prstGeom>
        </p:spPr>
      </p:pic>
      <p:sp>
        <p:nvSpPr>
          <p:cNvPr id="7" name="CuadroTexto 6">
            <a:extLst>
              <a:ext uri="{FF2B5EF4-FFF2-40B4-BE49-F238E27FC236}">
                <a16:creationId xmlns:a16="http://schemas.microsoft.com/office/drawing/2014/main" id="{2AA4A8AB-71EC-4067-B526-E6F32B71DCB9}"/>
              </a:ext>
            </a:extLst>
          </p:cNvPr>
          <p:cNvSpPr txBox="1"/>
          <p:nvPr/>
        </p:nvSpPr>
        <p:spPr>
          <a:xfrm>
            <a:off x="800100" y="928468"/>
            <a:ext cx="2449537" cy="2862322"/>
          </a:xfrm>
          <a:prstGeom prst="rect">
            <a:avLst/>
          </a:prstGeom>
          <a:noFill/>
        </p:spPr>
        <p:txBody>
          <a:bodyPr wrap="square" rtlCol="0">
            <a:spAutoFit/>
          </a:bodyPr>
          <a:lstStyle/>
          <a:p>
            <a:r>
              <a:rPr lang="es-MX" b="1" i="1" dirty="0"/>
              <a:t>Inicio de Sesión</a:t>
            </a:r>
          </a:p>
          <a:p>
            <a:endParaRPr lang="es-MX" b="1" i="1" dirty="0"/>
          </a:p>
          <a:p>
            <a:r>
              <a:rPr lang="es-MX" b="1" i="1" dirty="0"/>
              <a:t>Puedes iniciar tu sesión validando tu identidad a través de Facebook, Instagram o Google, o si lo prefieres crea una cuenta </a:t>
            </a:r>
          </a:p>
          <a:p>
            <a:endParaRPr lang="es-MX" b="1" i="1" dirty="0"/>
          </a:p>
          <a:p>
            <a:endParaRPr lang="es-MX" b="1" i="1" dirty="0"/>
          </a:p>
        </p:txBody>
      </p:sp>
      <p:graphicFrame>
        <p:nvGraphicFramePr>
          <p:cNvPr id="12" name="Tabla 5">
            <a:extLst>
              <a:ext uri="{FF2B5EF4-FFF2-40B4-BE49-F238E27FC236}">
                <a16:creationId xmlns:a16="http://schemas.microsoft.com/office/drawing/2014/main" id="{D7630855-3E0A-46B6-A9AD-F350E8922578}"/>
              </a:ext>
            </a:extLst>
          </p:cNvPr>
          <p:cNvGraphicFramePr>
            <a:graphicFrameLocks noGrp="1"/>
          </p:cNvGraphicFramePr>
          <p:nvPr>
            <p:extLst>
              <p:ext uri="{D42A27DB-BD31-4B8C-83A1-F6EECF244321}">
                <p14:modId xmlns:p14="http://schemas.microsoft.com/office/powerpoint/2010/main" val="1471617948"/>
              </p:ext>
            </p:extLst>
          </p:nvPr>
        </p:nvGraphicFramePr>
        <p:xfrm>
          <a:off x="5679700" y="2721622"/>
          <a:ext cx="5586187" cy="2177143"/>
        </p:xfrm>
        <a:graphic>
          <a:graphicData uri="http://schemas.openxmlformats.org/drawingml/2006/table">
            <a:tbl>
              <a:tblPr firstRow="1" bandRow="1">
                <a:tableStyleId>{5C22544A-7EE6-4342-B048-85BDC9FD1C3A}</a:tableStyleId>
              </a:tblPr>
              <a:tblGrid>
                <a:gridCol w="1974835">
                  <a:extLst>
                    <a:ext uri="{9D8B030D-6E8A-4147-A177-3AD203B41FA5}">
                      <a16:colId xmlns:a16="http://schemas.microsoft.com/office/drawing/2014/main" val="2068642804"/>
                    </a:ext>
                  </a:extLst>
                </a:gridCol>
                <a:gridCol w="3611352">
                  <a:extLst>
                    <a:ext uri="{9D8B030D-6E8A-4147-A177-3AD203B41FA5}">
                      <a16:colId xmlns:a16="http://schemas.microsoft.com/office/drawing/2014/main" val="409606223"/>
                    </a:ext>
                  </a:extLst>
                </a:gridCol>
              </a:tblGrid>
              <a:tr h="439574">
                <a:tc>
                  <a:txBody>
                    <a:bodyPr/>
                    <a:lstStyle/>
                    <a:p>
                      <a:pPr marL="0" algn="l" defTabSz="914400" rtl="0" eaLnBrk="1" latinLnBrk="0" hangingPunct="1"/>
                      <a:r>
                        <a:rPr lang="es-MX" sz="1800" b="1" kern="1200" dirty="0">
                          <a:solidFill>
                            <a:schemeClr val="dk1"/>
                          </a:solidFill>
                          <a:latin typeface="+mn-lt"/>
                          <a:ea typeface="+mn-ea"/>
                          <a:cs typeface="+mn-cs"/>
                        </a:rPr>
                        <a:t>Nombre </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algn="l" defTabSz="914400" rtl="0" eaLnBrk="1" latinLnBrk="0" hangingPunct="1"/>
                      <a:r>
                        <a:rPr lang="es-MX" sz="1800" b="0" kern="1200" dirty="0">
                          <a:solidFill>
                            <a:schemeClr val="dk1"/>
                          </a:solidFill>
                          <a:latin typeface="+mn-lt"/>
                          <a:ea typeface="+mn-ea"/>
                          <a:cs typeface="+mn-cs"/>
                        </a:rPr>
                        <a:t>Monica</a:t>
                      </a:r>
                      <a:endParaRPr lang="es-CL" sz="1800" b="0" kern="1200" dirty="0">
                        <a:solidFill>
                          <a:schemeClr val="dk1"/>
                        </a:solidFill>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59287256"/>
                  </a:ext>
                </a:extLst>
              </a:tr>
              <a:tr h="460220">
                <a:tc>
                  <a:txBody>
                    <a:bodyPr/>
                    <a:lstStyle/>
                    <a:p>
                      <a:r>
                        <a:rPr lang="es-MX" b="1" dirty="0"/>
                        <a:t>Apellido</a:t>
                      </a:r>
                      <a:endParaRPr lang="es-CL" b="1" dirty="0"/>
                    </a:p>
                  </a:txBody>
                  <a:tcPr>
                    <a:solidFill>
                      <a:schemeClr val="accent1">
                        <a:lumMod val="40000"/>
                        <a:lumOff val="60000"/>
                      </a:schemeClr>
                    </a:solidFill>
                  </a:tcPr>
                </a:tc>
                <a:tc>
                  <a:txBody>
                    <a:bodyPr/>
                    <a:lstStyle/>
                    <a:p>
                      <a:r>
                        <a:rPr lang="es-MX" dirty="0"/>
                        <a:t>Monje</a:t>
                      </a:r>
                      <a:endParaRPr lang="es-CL" dirty="0"/>
                    </a:p>
                  </a:txBody>
                  <a:tcPr>
                    <a:solidFill>
                      <a:schemeClr val="accent1">
                        <a:lumMod val="40000"/>
                        <a:lumOff val="60000"/>
                      </a:schemeClr>
                    </a:solidFill>
                  </a:tcPr>
                </a:tc>
                <a:extLst>
                  <a:ext uri="{0D108BD9-81ED-4DB2-BD59-A6C34878D82A}">
                    <a16:rowId xmlns:a16="http://schemas.microsoft.com/office/drawing/2014/main" val="3188445981"/>
                  </a:ext>
                </a:extLst>
              </a:tr>
              <a:tr h="425783">
                <a:tc>
                  <a:txBody>
                    <a:bodyPr/>
                    <a:lstStyle/>
                    <a:p>
                      <a:pPr marL="0" algn="l" defTabSz="914400" rtl="0" eaLnBrk="1" latinLnBrk="0" hangingPunct="1"/>
                      <a:r>
                        <a:rPr lang="es-MX" sz="1800" b="1" kern="1200" dirty="0">
                          <a:solidFill>
                            <a:schemeClr val="dk1"/>
                          </a:solidFill>
                          <a:latin typeface="+mn-lt"/>
                          <a:ea typeface="+mn-ea"/>
                          <a:cs typeface="+mn-cs"/>
                        </a:rPr>
                        <a:t>Teléfono</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r>
                        <a:rPr lang="es-MX" dirty="0"/>
                        <a:t>991783364</a:t>
                      </a:r>
                      <a:endParaRPr lang="es-CL" dirty="0"/>
                    </a:p>
                  </a:txBody>
                  <a:tcPr>
                    <a:solidFill>
                      <a:schemeClr val="accent1">
                        <a:lumMod val="40000"/>
                        <a:lumOff val="60000"/>
                      </a:schemeClr>
                    </a:solidFill>
                  </a:tcPr>
                </a:tc>
                <a:extLst>
                  <a:ext uri="{0D108BD9-81ED-4DB2-BD59-A6C34878D82A}">
                    <a16:rowId xmlns:a16="http://schemas.microsoft.com/office/drawing/2014/main" val="3971821434"/>
                  </a:ext>
                </a:extLst>
              </a:tr>
              <a:tr h="425783">
                <a:tc>
                  <a:txBody>
                    <a:bodyPr/>
                    <a:lstStyle/>
                    <a:p>
                      <a:pPr marL="0" algn="l" defTabSz="914400" rtl="0" eaLnBrk="1" latinLnBrk="0" hangingPunct="1"/>
                      <a:r>
                        <a:rPr lang="es-MX" sz="1800" b="1" kern="1200" dirty="0">
                          <a:solidFill>
                            <a:schemeClr val="dk1"/>
                          </a:solidFill>
                          <a:latin typeface="+mn-lt"/>
                          <a:ea typeface="+mn-ea"/>
                          <a:cs typeface="+mn-cs"/>
                        </a:rPr>
                        <a:t>Email</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r>
                        <a:rPr lang="es-MX" dirty="0"/>
                        <a:t>mmonjeds@gmail.com</a:t>
                      </a:r>
                      <a:endParaRPr lang="es-CL" dirty="0"/>
                    </a:p>
                  </a:txBody>
                  <a:tcPr>
                    <a:solidFill>
                      <a:schemeClr val="accent1">
                        <a:lumMod val="40000"/>
                        <a:lumOff val="60000"/>
                      </a:schemeClr>
                    </a:solidFill>
                  </a:tcPr>
                </a:tc>
                <a:extLst>
                  <a:ext uri="{0D108BD9-81ED-4DB2-BD59-A6C34878D82A}">
                    <a16:rowId xmlns:a16="http://schemas.microsoft.com/office/drawing/2014/main" val="3341010504"/>
                  </a:ext>
                </a:extLst>
              </a:tr>
              <a:tr h="425783">
                <a:tc>
                  <a:txBody>
                    <a:bodyPr/>
                    <a:lstStyle/>
                    <a:p>
                      <a:pPr marL="0" algn="l" defTabSz="914400" rtl="0" eaLnBrk="1" latinLnBrk="0" hangingPunct="1"/>
                      <a:r>
                        <a:rPr lang="es-MX" sz="1800" b="1" kern="1200" dirty="0">
                          <a:solidFill>
                            <a:schemeClr val="dk1"/>
                          </a:solidFill>
                          <a:latin typeface="+mn-lt"/>
                          <a:ea typeface="+mn-ea"/>
                          <a:cs typeface="+mn-cs"/>
                        </a:rPr>
                        <a:t>Dirección</a:t>
                      </a:r>
                      <a:endParaRPr lang="es-CL" sz="1800" b="1" kern="1200" dirty="0">
                        <a:solidFill>
                          <a:schemeClr val="dk1"/>
                        </a:solidFill>
                        <a:latin typeface="+mn-lt"/>
                        <a:ea typeface="+mn-ea"/>
                        <a:cs typeface="+mn-cs"/>
                      </a:endParaRPr>
                    </a:p>
                  </a:txBody>
                  <a:tcPr>
                    <a:solidFill>
                      <a:schemeClr val="accent1">
                        <a:lumMod val="40000"/>
                        <a:lumOff val="60000"/>
                      </a:schemeClr>
                    </a:solidFill>
                  </a:tcPr>
                </a:tc>
                <a:tc>
                  <a:txBody>
                    <a:bodyPr/>
                    <a:lstStyle/>
                    <a:p>
                      <a:r>
                        <a:rPr lang="es-MX" dirty="0"/>
                        <a:t>Bulnes 635 Temuco</a:t>
                      </a:r>
                      <a:endParaRPr lang="es-CL" dirty="0"/>
                    </a:p>
                  </a:txBody>
                  <a:tcPr>
                    <a:solidFill>
                      <a:schemeClr val="accent1">
                        <a:lumMod val="40000"/>
                        <a:lumOff val="60000"/>
                      </a:schemeClr>
                    </a:solidFill>
                  </a:tcPr>
                </a:tc>
                <a:extLst>
                  <a:ext uri="{0D108BD9-81ED-4DB2-BD59-A6C34878D82A}">
                    <a16:rowId xmlns:a16="http://schemas.microsoft.com/office/drawing/2014/main" val="658806867"/>
                  </a:ext>
                </a:extLst>
              </a:tr>
            </a:tbl>
          </a:graphicData>
        </a:graphic>
      </p:graphicFrame>
      <p:pic>
        <p:nvPicPr>
          <p:cNvPr id="18" name="Imagen 17" descr="Logotipo&#10;&#10;Descripción generada automáticamente">
            <a:extLst>
              <a:ext uri="{FF2B5EF4-FFF2-40B4-BE49-F238E27FC236}">
                <a16:creationId xmlns:a16="http://schemas.microsoft.com/office/drawing/2014/main" id="{8B6BA003-BE7D-4112-B266-EBAE65EB1D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1938" y="1653213"/>
            <a:ext cx="984681" cy="706416"/>
          </a:xfrm>
          <a:prstGeom prst="rect">
            <a:avLst/>
          </a:prstGeom>
        </p:spPr>
      </p:pic>
      <p:pic>
        <p:nvPicPr>
          <p:cNvPr id="20" name="Imagen 19" descr="Icono&#10;&#10;Descripción generada automáticamente">
            <a:extLst>
              <a:ext uri="{FF2B5EF4-FFF2-40B4-BE49-F238E27FC236}">
                <a16:creationId xmlns:a16="http://schemas.microsoft.com/office/drawing/2014/main" id="{88D3803C-FC54-41BA-9BEA-5A68C83964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974" y="1617292"/>
            <a:ext cx="871887" cy="829701"/>
          </a:xfrm>
          <a:prstGeom prst="rect">
            <a:avLst/>
          </a:prstGeom>
        </p:spPr>
      </p:pic>
      <p:pic>
        <p:nvPicPr>
          <p:cNvPr id="16" name="Imagen 15" descr="Icono&#10;&#10;Descripción generada automáticamente">
            <a:extLst>
              <a:ext uri="{FF2B5EF4-FFF2-40B4-BE49-F238E27FC236}">
                <a16:creationId xmlns:a16="http://schemas.microsoft.com/office/drawing/2014/main" id="{D56117F3-2082-45E5-A182-3B80CC7AF3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2534" y="1617292"/>
            <a:ext cx="764800" cy="733489"/>
          </a:xfrm>
          <a:prstGeom prst="rect">
            <a:avLst/>
          </a:prstGeom>
        </p:spPr>
      </p:pic>
      <p:graphicFrame>
        <p:nvGraphicFramePr>
          <p:cNvPr id="21" name="Tabla 21">
            <a:extLst>
              <a:ext uri="{FF2B5EF4-FFF2-40B4-BE49-F238E27FC236}">
                <a16:creationId xmlns:a16="http://schemas.microsoft.com/office/drawing/2014/main" id="{7578800E-0B79-4A0D-8846-D2CD6FA73877}"/>
              </a:ext>
            </a:extLst>
          </p:cNvPr>
          <p:cNvGraphicFramePr>
            <a:graphicFrameLocks noGrp="1"/>
          </p:cNvGraphicFramePr>
          <p:nvPr>
            <p:extLst>
              <p:ext uri="{D42A27DB-BD31-4B8C-83A1-F6EECF244321}">
                <p14:modId xmlns:p14="http://schemas.microsoft.com/office/powerpoint/2010/main" val="2016710443"/>
              </p:ext>
            </p:extLst>
          </p:nvPr>
        </p:nvGraphicFramePr>
        <p:xfrm>
          <a:off x="5676900" y="2350782"/>
          <a:ext cx="5588988" cy="370840"/>
        </p:xfrm>
        <a:graphic>
          <a:graphicData uri="http://schemas.openxmlformats.org/drawingml/2006/table">
            <a:tbl>
              <a:tblPr firstRow="1" bandRow="1">
                <a:tableStyleId>{5C22544A-7EE6-4342-B048-85BDC9FD1C3A}</a:tableStyleId>
              </a:tblPr>
              <a:tblGrid>
                <a:gridCol w="5588988">
                  <a:extLst>
                    <a:ext uri="{9D8B030D-6E8A-4147-A177-3AD203B41FA5}">
                      <a16:colId xmlns:a16="http://schemas.microsoft.com/office/drawing/2014/main" val="1246638504"/>
                    </a:ext>
                  </a:extLst>
                </a:gridCol>
              </a:tblGrid>
              <a:tr h="370840">
                <a:tc>
                  <a:txBody>
                    <a:bodyPr/>
                    <a:lstStyle/>
                    <a:p>
                      <a:pPr algn="ctr"/>
                      <a:r>
                        <a:rPr lang="es-MX" dirty="0"/>
                        <a:t>Crea una Cuenta</a:t>
                      </a:r>
                      <a:endParaRPr lang="es-CL" dirty="0"/>
                    </a:p>
                  </a:txBody>
                  <a:tcPr/>
                </a:tc>
                <a:extLst>
                  <a:ext uri="{0D108BD9-81ED-4DB2-BD59-A6C34878D82A}">
                    <a16:rowId xmlns:a16="http://schemas.microsoft.com/office/drawing/2014/main" val="4281676657"/>
                  </a:ext>
                </a:extLst>
              </a:tr>
            </a:tbl>
          </a:graphicData>
        </a:graphic>
      </p:graphicFrame>
      <p:sp>
        <p:nvSpPr>
          <p:cNvPr id="24" name="Rectángulo 23">
            <a:extLst>
              <a:ext uri="{FF2B5EF4-FFF2-40B4-BE49-F238E27FC236}">
                <a16:creationId xmlns:a16="http://schemas.microsoft.com/office/drawing/2014/main" id="{3B8C8289-D63D-4800-9153-BA51AFC2892C}"/>
              </a:ext>
            </a:extLst>
          </p:cNvPr>
          <p:cNvSpPr/>
          <p:nvPr/>
        </p:nvSpPr>
        <p:spPr>
          <a:xfrm>
            <a:off x="7422911" y="4898765"/>
            <a:ext cx="2096966" cy="558064"/>
          </a:xfrm>
          <a:prstGeom prst="rect">
            <a:avLst/>
          </a:prstGeom>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Enviar</a:t>
            </a:r>
            <a:endParaRPr lang="es-CL" dirty="0"/>
          </a:p>
        </p:txBody>
      </p:sp>
    </p:spTree>
    <p:extLst>
      <p:ext uri="{BB962C8B-B14F-4D97-AF65-F5344CB8AC3E}">
        <p14:creationId xmlns:p14="http://schemas.microsoft.com/office/powerpoint/2010/main" val="2189317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F5AC6-91A7-4B14-B381-064C5093390E}"/>
              </a:ext>
            </a:extLst>
          </p:cNvPr>
          <p:cNvPicPr>
            <a:picLocks noChangeAspect="1"/>
          </p:cNvPicPr>
          <p:nvPr/>
        </p:nvPicPr>
        <p:blipFill>
          <a:blip r:embed="rId2">
            <a:extLst>
              <a:ext uri="{28A0092B-C50C-407E-A947-70E740481C1C}">
                <a14:useLocalDpi xmlns:a14="http://schemas.microsoft.com/office/drawing/2010/main" val="0"/>
              </a:ext>
            </a:extLst>
          </a:blip>
          <a:srcRect t="6743" b="6743"/>
          <a:stretch/>
        </p:blipFill>
        <p:spPr>
          <a:xfrm>
            <a:off x="1" y="10"/>
            <a:ext cx="12192000" cy="6857989"/>
          </a:xfrm>
          <a:prstGeom prst="rect">
            <a:avLst/>
          </a:prstGeom>
          <a:ln>
            <a:noFill/>
          </a:ln>
          <a:effectLst>
            <a:softEdge rad="112500"/>
          </a:effectLst>
        </p:spPr>
      </p:pic>
      <p:sp>
        <p:nvSpPr>
          <p:cNvPr id="11" name="Rectangle 10">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9DA3B3-7F61-41B6-89E3-08834F7E77F6}"/>
              </a:ext>
            </a:extLst>
          </p:cNvPr>
          <p:cNvSpPr>
            <a:spLocks noGrp="1"/>
          </p:cNvSpPr>
          <p:nvPr>
            <p:ph type="ctrTitle"/>
          </p:nvPr>
        </p:nvSpPr>
        <p:spPr>
          <a:xfrm>
            <a:off x="552824" y="4594983"/>
            <a:ext cx="3485776" cy="765521"/>
          </a:xfrm>
        </p:spPr>
        <p:txBody>
          <a:bodyPr>
            <a:normAutofit/>
          </a:bodyPr>
          <a:lstStyle/>
          <a:p>
            <a:r>
              <a:rPr lang="es-MX" sz="3200" dirty="0"/>
              <a:t>CASA MONJE</a:t>
            </a:r>
            <a:endParaRPr lang="es-CL" sz="3200" dirty="0"/>
          </a:p>
        </p:txBody>
      </p:sp>
      <p:sp>
        <p:nvSpPr>
          <p:cNvPr id="3" name="Subtítulo 2">
            <a:extLst>
              <a:ext uri="{FF2B5EF4-FFF2-40B4-BE49-F238E27FC236}">
                <a16:creationId xmlns:a16="http://schemas.microsoft.com/office/drawing/2014/main" id="{3A0D0C9A-F210-4F87-8A63-27F432D0D3B1}"/>
              </a:ext>
            </a:extLst>
          </p:cNvPr>
          <p:cNvSpPr>
            <a:spLocks noGrp="1"/>
          </p:cNvSpPr>
          <p:nvPr>
            <p:ph type="subTitle" idx="1"/>
          </p:nvPr>
        </p:nvSpPr>
        <p:spPr>
          <a:xfrm>
            <a:off x="695323" y="5138661"/>
            <a:ext cx="3343277" cy="970588"/>
          </a:xfrm>
        </p:spPr>
        <p:txBody>
          <a:bodyPr>
            <a:normAutofit/>
          </a:bodyPr>
          <a:lstStyle/>
          <a:p>
            <a:r>
              <a:rPr lang="es-MX" sz="1600" b="1" i="1" dirty="0"/>
              <a:t>¡Damos nueva vida a tus ideas!</a:t>
            </a:r>
            <a:endParaRPr lang="es-CL" sz="1600" b="1" i="1" dirty="0"/>
          </a:p>
          <a:p>
            <a:endParaRPr lang="es-CL" sz="1600" dirty="0"/>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AA4A8AB-71EC-4067-B526-E6F32B71DCB9}"/>
              </a:ext>
            </a:extLst>
          </p:cNvPr>
          <p:cNvSpPr txBox="1"/>
          <p:nvPr/>
        </p:nvSpPr>
        <p:spPr>
          <a:xfrm>
            <a:off x="800100" y="928468"/>
            <a:ext cx="2449537" cy="2062103"/>
          </a:xfrm>
          <a:prstGeom prst="rect">
            <a:avLst/>
          </a:prstGeom>
          <a:noFill/>
        </p:spPr>
        <p:txBody>
          <a:bodyPr wrap="square" rtlCol="0">
            <a:spAutoFit/>
          </a:bodyPr>
          <a:lstStyle/>
          <a:p>
            <a:pPr algn="ctr"/>
            <a:r>
              <a:rPr lang="es-MX" sz="2800" b="1" i="1" dirty="0"/>
              <a:t>¡Bienvenida Mónica !</a:t>
            </a:r>
          </a:p>
          <a:p>
            <a:endParaRPr lang="es-MX" b="1" i="1" dirty="0"/>
          </a:p>
          <a:p>
            <a:endParaRPr lang="es-MX" b="1" i="1" dirty="0"/>
          </a:p>
          <a:p>
            <a:endParaRPr lang="es-MX" b="1" i="1" dirty="0"/>
          </a:p>
          <a:p>
            <a:endParaRPr lang="es-MX" b="1" i="1" dirty="0"/>
          </a:p>
        </p:txBody>
      </p:sp>
      <p:sp>
        <p:nvSpPr>
          <p:cNvPr id="15" name="Rectángulo 14">
            <a:extLst>
              <a:ext uri="{FF2B5EF4-FFF2-40B4-BE49-F238E27FC236}">
                <a16:creationId xmlns:a16="http://schemas.microsoft.com/office/drawing/2014/main" id="{3875E8CA-1DB4-402F-9745-FAA8CAEB5881}"/>
              </a:ext>
            </a:extLst>
          </p:cNvPr>
          <p:cNvSpPr/>
          <p:nvPr/>
        </p:nvSpPr>
        <p:spPr>
          <a:xfrm>
            <a:off x="1044012" y="2105091"/>
            <a:ext cx="2096966" cy="558064"/>
          </a:xfrm>
          <a:prstGeom prst="rect">
            <a:avLst/>
          </a:prstGeom>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Ver Mis Proyectos</a:t>
            </a:r>
            <a:endParaRPr lang="es-CL" dirty="0"/>
          </a:p>
        </p:txBody>
      </p:sp>
      <p:sp>
        <p:nvSpPr>
          <p:cNvPr id="16" name="Rectángulo 15">
            <a:extLst>
              <a:ext uri="{FF2B5EF4-FFF2-40B4-BE49-F238E27FC236}">
                <a16:creationId xmlns:a16="http://schemas.microsoft.com/office/drawing/2014/main" id="{CE60DA42-23B8-4B7E-ADBC-6292998E22B9}"/>
              </a:ext>
            </a:extLst>
          </p:cNvPr>
          <p:cNvSpPr/>
          <p:nvPr/>
        </p:nvSpPr>
        <p:spPr>
          <a:xfrm>
            <a:off x="1044012" y="2927801"/>
            <a:ext cx="2096966" cy="558064"/>
          </a:xfrm>
          <a:prstGeom prst="rect">
            <a:avLst/>
          </a:prstGeom>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Crear un nuevo Proyecto</a:t>
            </a:r>
            <a:endParaRPr lang="es-CL" dirty="0"/>
          </a:p>
        </p:txBody>
      </p:sp>
      <p:pic>
        <p:nvPicPr>
          <p:cNvPr id="17" name="Gráfico 16" descr="Introducir con relleno sólido">
            <a:extLst>
              <a:ext uri="{FF2B5EF4-FFF2-40B4-BE49-F238E27FC236}">
                <a16:creationId xmlns:a16="http://schemas.microsoft.com/office/drawing/2014/main" id="{B22004D2-7830-4306-B4A2-12F3FF9ED7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900" y="138845"/>
            <a:ext cx="650778" cy="650778"/>
          </a:xfrm>
          <a:prstGeom prst="rect">
            <a:avLst/>
          </a:prstGeom>
        </p:spPr>
      </p:pic>
    </p:spTree>
    <p:extLst>
      <p:ext uri="{BB962C8B-B14F-4D97-AF65-F5344CB8AC3E}">
        <p14:creationId xmlns:p14="http://schemas.microsoft.com/office/powerpoint/2010/main" val="199286132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341</TotalTime>
  <Words>965</Words>
  <Application>Microsoft Office PowerPoint</Application>
  <PresentationFormat>Panorámica</PresentationFormat>
  <Paragraphs>196</Paragraphs>
  <Slides>20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Arial</vt:lpstr>
      <vt:lpstr>Calibri</vt:lpstr>
      <vt:lpstr>Calisto MT</vt:lpstr>
      <vt:lpstr>Gotham-Rounded-Book</vt:lpstr>
      <vt:lpstr>Univers Condensed</vt:lpstr>
      <vt:lpstr>ChronicleVTI</vt:lpstr>
      <vt:lpstr>Presentación de PowerPoint</vt:lpstr>
      <vt:lpstr>Presentación de PowerPoint</vt:lpstr>
      <vt:lpstr>Presentación de PowerPoint</vt:lpstr>
      <vt:lpstr>Presentación de PowerPoint</vt:lpstr>
      <vt:lpstr>CASA MONJE</vt:lpstr>
      <vt:lpstr>CASA MONJE</vt:lpstr>
      <vt:lpstr>CASA MONJE</vt:lpstr>
      <vt:lpstr>CASA MONJE</vt:lpstr>
      <vt:lpstr>CASA MONJE</vt:lpstr>
      <vt:lpstr>CASA MONJE</vt:lpstr>
      <vt:lpstr>CASA MONJE</vt:lpstr>
      <vt:lpstr>CASA MONJE</vt:lpstr>
      <vt:lpstr>CASA MONJE</vt:lpstr>
      <vt:lpstr>CASA MONJE</vt:lpstr>
      <vt:lpstr>CASA MONJE</vt:lpstr>
      <vt:lpstr>CASA MONJE</vt:lpstr>
      <vt:lpstr>CASA MONJE</vt:lpstr>
      <vt:lpstr>CASA MONJE</vt:lpstr>
      <vt:lpstr>CASA MONJE</vt:lpstr>
      <vt:lpstr>CASA MONJE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CASA MONJE</dc:title>
  <dc:creator>Claudio Alberto del Pino Felber</dc:creator>
  <cp:lastModifiedBy>Claudio Alberto del Pino Felber</cp:lastModifiedBy>
  <cp:revision>40</cp:revision>
  <dcterms:created xsi:type="dcterms:W3CDTF">2021-05-03T21:18:46Z</dcterms:created>
  <dcterms:modified xsi:type="dcterms:W3CDTF">2021-05-04T04:13:00Z</dcterms:modified>
</cp:coreProperties>
</file>